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1"/>
  </p:notesMasterIdLst>
  <p:sldIdLst>
    <p:sldId id="256" r:id="rId2"/>
    <p:sldId id="257" r:id="rId3"/>
    <p:sldId id="258" r:id="rId4"/>
    <p:sldId id="259" r:id="rId5"/>
    <p:sldId id="267" r:id="rId6"/>
    <p:sldId id="268" r:id="rId7"/>
    <p:sldId id="269" r:id="rId8"/>
    <p:sldId id="270" r:id="rId9"/>
    <p:sldId id="271" r:id="rId10"/>
    <p:sldId id="272" r:id="rId11"/>
    <p:sldId id="273" r:id="rId12"/>
    <p:sldId id="274" r:id="rId13"/>
    <p:sldId id="275" r:id="rId14"/>
    <p:sldId id="276" r:id="rId15"/>
    <p:sldId id="277" r:id="rId16"/>
    <p:sldId id="278" r:id="rId17"/>
    <p:sldId id="280" r:id="rId18"/>
    <p:sldId id="281" r:id="rId19"/>
    <p:sldId id="282" r:id="rId20"/>
    <p:sldId id="283" r:id="rId21"/>
    <p:sldId id="284" r:id="rId22"/>
    <p:sldId id="285" r:id="rId23"/>
    <p:sldId id="286" r:id="rId24"/>
    <p:sldId id="288" r:id="rId25"/>
    <p:sldId id="289" r:id="rId26"/>
    <p:sldId id="291" r:id="rId27"/>
    <p:sldId id="292" r:id="rId28"/>
    <p:sldId id="294" r:id="rId29"/>
    <p:sldId id="295" r:id="rId30"/>
    <p:sldId id="299" r:id="rId31"/>
    <p:sldId id="300" r:id="rId32"/>
    <p:sldId id="301" r:id="rId33"/>
    <p:sldId id="302" r:id="rId34"/>
    <p:sldId id="303" r:id="rId35"/>
    <p:sldId id="304" r:id="rId36"/>
    <p:sldId id="305" r:id="rId37"/>
    <p:sldId id="307" r:id="rId38"/>
    <p:sldId id="308" r:id="rId39"/>
    <p:sldId id="309" r:id="rId40"/>
  </p:sldIdLst>
  <p:sldSz cx="9144000" cy="6858000" type="screen4x3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/>
      <a:tcStyle>
        <a:tcBdr/>
        <a:fill>
          <a:solidFill>
            <a:srgbClr val="E8ECF4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/>
      <a:tcStyle>
        <a:tcBdr/>
        <a:fill>
          <a:solidFill>
            <a:srgbClr val="EFF3E9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/>
      <a:tcStyle>
        <a:tcBdr/>
        <a:fill>
          <a:solidFill>
            <a:srgbClr val="FDEE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72"/>
    <p:restoredTop sz="94694"/>
  </p:normalViewPr>
  <p:slideViewPr>
    <p:cSldViewPr snapToGrid="0">
      <p:cViewPr varScale="1">
        <p:scale>
          <a:sx n="121" d="100"/>
          <a:sy n="121" d="100"/>
        </p:scale>
        <p:origin x="58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05" name="Shape 105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1200">
        <a:latin typeface="+mn-lt"/>
        <a:ea typeface="+mn-ea"/>
        <a:cs typeface="+mn-cs"/>
        <a:sym typeface="Calibri"/>
      </a:defRPr>
    </a:lvl1pPr>
    <a:lvl2pPr indent="228600" defTabSz="457200" latinLnBrk="0">
      <a:defRPr sz="1200">
        <a:latin typeface="+mn-lt"/>
        <a:ea typeface="+mn-ea"/>
        <a:cs typeface="+mn-cs"/>
        <a:sym typeface="Calibri"/>
      </a:defRPr>
    </a:lvl2pPr>
    <a:lvl3pPr indent="457200" defTabSz="457200" latinLnBrk="0">
      <a:defRPr sz="1200">
        <a:latin typeface="+mn-lt"/>
        <a:ea typeface="+mn-ea"/>
        <a:cs typeface="+mn-cs"/>
        <a:sym typeface="Calibri"/>
      </a:defRPr>
    </a:lvl3pPr>
    <a:lvl4pPr indent="685800" defTabSz="457200" latinLnBrk="0">
      <a:defRPr sz="1200">
        <a:latin typeface="+mn-lt"/>
        <a:ea typeface="+mn-ea"/>
        <a:cs typeface="+mn-cs"/>
        <a:sym typeface="Calibri"/>
      </a:defRPr>
    </a:lvl4pPr>
    <a:lvl5pPr indent="914400" defTabSz="457200" latinLnBrk="0">
      <a:defRPr sz="1200">
        <a:latin typeface="+mn-lt"/>
        <a:ea typeface="+mn-ea"/>
        <a:cs typeface="+mn-cs"/>
        <a:sym typeface="Calibri"/>
      </a:defRPr>
    </a:lvl5pPr>
    <a:lvl6pPr indent="1143000" defTabSz="457200" latinLnBrk="0">
      <a:defRPr sz="1200">
        <a:latin typeface="+mn-lt"/>
        <a:ea typeface="+mn-ea"/>
        <a:cs typeface="+mn-cs"/>
        <a:sym typeface="Calibri"/>
      </a:defRPr>
    </a:lvl6pPr>
    <a:lvl7pPr indent="1371600" defTabSz="457200" latinLnBrk="0">
      <a:defRPr sz="1200">
        <a:latin typeface="+mn-lt"/>
        <a:ea typeface="+mn-ea"/>
        <a:cs typeface="+mn-cs"/>
        <a:sym typeface="Calibri"/>
      </a:defRPr>
    </a:lvl7pPr>
    <a:lvl8pPr indent="1600200" defTabSz="457200" latinLnBrk="0">
      <a:defRPr sz="1200">
        <a:latin typeface="+mn-lt"/>
        <a:ea typeface="+mn-ea"/>
        <a:cs typeface="+mn-cs"/>
        <a:sym typeface="Calibri"/>
      </a:defRPr>
    </a:lvl8pPr>
    <a:lvl9pPr indent="1828800" defTabSz="4572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51195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Main Tit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5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06E2B64-1202-6A2E-783D-E67168FEC990}"/>
              </a:ext>
            </a:extLst>
          </p:cNvPr>
          <p:cNvSpPr/>
          <p:nvPr userDrawn="1"/>
        </p:nvSpPr>
        <p:spPr>
          <a:xfrm>
            <a:off x="139147" y="69574"/>
            <a:ext cx="1490870" cy="557213"/>
          </a:xfrm>
          <a:prstGeom prst="rect">
            <a:avLst/>
          </a:prstGeom>
          <a:solidFill>
            <a:schemeClr val="bg1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Only Layout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23" name="SUNDIAL PhD school |  June 9 2018 | Naples, Italy"/>
          <p:cNvSpPr txBox="1"/>
          <p:nvPr/>
        </p:nvSpPr>
        <p:spPr>
          <a:xfrm>
            <a:off x="914400" y="6477000"/>
            <a:ext cx="7467600" cy="2184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800">
                <a:solidFill>
                  <a:srgbClr val="558ED5"/>
                </a:solidFill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r>
              <a:rPr lang="en-US" dirty="0"/>
              <a:t>VOSS 2023</a:t>
            </a:r>
            <a:r>
              <a:rPr dirty="0"/>
              <a:t> | </a:t>
            </a:r>
            <a:r>
              <a:rPr lang="en-US" dirty="0"/>
              <a:t>Vatican Observatory</a:t>
            </a:r>
            <a:endParaRPr dirty="0"/>
          </a:p>
        </p:txBody>
      </p:sp>
      <p:sp>
        <p:nvSpPr>
          <p:cNvPr id="24" name="Title Text"/>
          <p:cNvSpPr txBox="1">
            <a:spLocks noGrp="1"/>
          </p:cNvSpPr>
          <p:nvPr>
            <p:ph type="title"/>
          </p:nvPr>
        </p:nvSpPr>
        <p:spPr>
          <a:xfrm>
            <a:off x="1752600" y="152400"/>
            <a:ext cx="4664358" cy="557213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616161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5" name="Body Level One…"/>
          <p:cNvSpPr txBox="1">
            <a:spLocks noGrp="1"/>
          </p:cNvSpPr>
          <p:nvPr>
            <p:ph type="body" idx="1"/>
          </p:nvPr>
        </p:nvSpPr>
        <p:spPr>
          <a:xfrm>
            <a:off x="304800" y="914400"/>
            <a:ext cx="8534400" cy="51816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5CC6F00-8DDA-8A20-647F-35012073760C}"/>
              </a:ext>
            </a:extLst>
          </p:cNvPr>
          <p:cNvSpPr/>
          <p:nvPr userDrawn="1"/>
        </p:nvSpPr>
        <p:spPr>
          <a:xfrm>
            <a:off x="139147" y="69574"/>
            <a:ext cx="1490870" cy="557213"/>
          </a:xfrm>
          <a:prstGeom prst="rect">
            <a:avLst/>
          </a:prstGeom>
          <a:solidFill>
            <a:schemeClr val="bg1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One Column Layout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34" name="Title Text"/>
          <p:cNvSpPr txBox="1">
            <a:spLocks noGrp="1"/>
          </p:cNvSpPr>
          <p:nvPr>
            <p:ph type="title"/>
          </p:nvPr>
        </p:nvSpPr>
        <p:spPr>
          <a:xfrm>
            <a:off x="1752600" y="152400"/>
            <a:ext cx="4664358" cy="557213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616161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5" name="Body Level One…"/>
          <p:cNvSpPr txBox="1">
            <a:spLocks noGrp="1"/>
          </p:cNvSpPr>
          <p:nvPr>
            <p:ph type="body" idx="1"/>
          </p:nvPr>
        </p:nvSpPr>
        <p:spPr>
          <a:xfrm>
            <a:off x="304800" y="914400"/>
            <a:ext cx="8534400" cy="51816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1A42BAA-6F53-847D-7C73-F766441CE15E}"/>
              </a:ext>
            </a:extLst>
          </p:cNvPr>
          <p:cNvSpPr/>
          <p:nvPr userDrawn="1"/>
        </p:nvSpPr>
        <p:spPr>
          <a:xfrm>
            <a:off x="139147" y="69574"/>
            <a:ext cx="1490870" cy="557213"/>
          </a:xfrm>
          <a:prstGeom prst="rect">
            <a:avLst/>
          </a:prstGeom>
          <a:solidFill>
            <a:schemeClr val="bg1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3" name="SUNDIAL PhD school |  June 9 2018 | Naples, Italy">
            <a:extLst>
              <a:ext uri="{FF2B5EF4-FFF2-40B4-BE49-F238E27FC236}">
                <a16:creationId xmlns:a16="http://schemas.microsoft.com/office/drawing/2014/main" id="{12CEE143-1817-BE4F-A91E-268ABF26774F}"/>
              </a:ext>
            </a:extLst>
          </p:cNvPr>
          <p:cNvSpPr txBox="1"/>
          <p:nvPr userDrawn="1"/>
        </p:nvSpPr>
        <p:spPr>
          <a:xfrm>
            <a:off x="914400" y="6477000"/>
            <a:ext cx="7467600" cy="2184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800">
                <a:solidFill>
                  <a:srgbClr val="558ED5"/>
                </a:solidFill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r>
              <a:rPr lang="en-US" dirty="0"/>
              <a:t>VOSS 2023</a:t>
            </a:r>
            <a:r>
              <a:rPr dirty="0"/>
              <a:t> | </a:t>
            </a:r>
            <a:r>
              <a:rPr lang="en-US" dirty="0"/>
              <a:t>Vatican Observatory</a:t>
            </a:r>
            <a:endParaRPr dirty="0"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wo Column Layout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44" name="Title Text"/>
          <p:cNvSpPr txBox="1">
            <a:spLocks noGrp="1"/>
          </p:cNvSpPr>
          <p:nvPr>
            <p:ph type="title"/>
          </p:nvPr>
        </p:nvSpPr>
        <p:spPr>
          <a:xfrm>
            <a:off x="1752600" y="152400"/>
            <a:ext cx="4664358" cy="557213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616161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45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304800" y="1014412"/>
            <a:ext cx="4191001" cy="5081589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893DB01-4F3D-7CBC-DD33-0B679F02BB9F}"/>
              </a:ext>
            </a:extLst>
          </p:cNvPr>
          <p:cNvSpPr/>
          <p:nvPr userDrawn="1"/>
        </p:nvSpPr>
        <p:spPr>
          <a:xfrm>
            <a:off x="139147" y="69574"/>
            <a:ext cx="1490870" cy="557213"/>
          </a:xfrm>
          <a:prstGeom prst="rect">
            <a:avLst/>
          </a:prstGeom>
          <a:solidFill>
            <a:schemeClr val="bg1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3" name="SUNDIAL PhD school |  June 9 2018 | Naples, Italy">
            <a:extLst>
              <a:ext uri="{FF2B5EF4-FFF2-40B4-BE49-F238E27FC236}">
                <a16:creationId xmlns:a16="http://schemas.microsoft.com/office/drawing/2014/main" id="{83FA37FE-4BD8-D8F8-6C89-BE9A3E7B0DC7}"/>
              </a:ext>
            </a:extLst>
          </p:cNvPr>
          <p:cNvSpPr txBox="1"/>
          <p:nvPr userDrawn="1"/>
        </p:nvSpPr>
        <p:spPr>
          <a:xfrm>
            <a:off x="914400" y="6477000"/>
            <a:ext cx="7467600" cy="2184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800">
                <a:solidFill>
                  <a:srgbClr val="558ED5"/>
                </a:solidFill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r>
              <a:rPr lang="en-US" dirty="0"/>
              <a:t>VOSS 2023</a:t>
            </a:r>
            <a:r>
              <a:rPr dirty="0"/>
              <a:t> | </a:t>
            </a:r>
            <a:r>
              <a:rPr lang="en-US" dirty="0"/>
              <a:t>Vatican Observatory</a:t>
            </a:r>
            <a:endParaRPr dirty="0"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Content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53" name="Title Text"/>
          <p:cNvSpPr txBox="1">
            <a:spLocks noGrp="1"/>
          </p:cNvSpPr>
          <p:nvPr>
            <p:ph type="title"/>
          </p:nvPr>
        </p:nvSpPr>
        <p:spPr>
          <a:xfrm>
            <a:off x="2167127" y="91439"/>
            <a:ext cx="6519673" cy="539497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616161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54" name="Body Level One…"/>
          <p:cNvSpPr txBox="1">
            <a:spLocks noGrp="1"/>
          </p:cNvSpPr>
          <p:nvPr>
            <p:ph type="body" idx="1"/>
          </p:nvPr>
        </p:nvSpPr>
        <p:spPr>
          <a:xfrm>
            <a:off x="304800" y="914400"/>
            <a:ext cx="8534400" cy="5181602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D4B3A98-CC29-03F0-0A3D-1F6D451B5EEE}"/>
              </a:ext>
            </a:extLst>
          </p:cNvPr>
          <p:cNvSpPr/>
          <p:nvPr userDrawn="1"/>
        </p:nvSpPr>
        <p:spPr>
          <a:xfrm>
            <a:off x="139147" y="69574"/>
            <a:ext cx="1490870" cy="557213"/>
          </a:xfrm>
          <a:prstGeom prst="rect">
            <a:avLst/>
          </a:prstGeom>
          <a:solidFill>
            <a:schemeClr val="bg1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62" name="Text"/>
          <p:cNvSpPr txBox="1"/>
          <p:nvPr/>
        </p:nvSpPr>
        <p:spPr>
          <a:xfrm>
            <a:off x="914400" y="6477000"/>
            <a:ext cx="7467600" cy="329888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 defTabSz="457200">
              <a:defRPr sz="1466">
                <a:solidFill>
                  <a:srgbClr val="323333"/>
                </a:solidFill>
                <a:latin typeface="Geneva"/>
                <a:ea typeface="Geneva"/>
                <a:cs typeface="Geneva"/>
                <a:sym typeface="Geneva"/>
              </a:defRPr>
            </a:pPr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500B767-BC77-6EC6-254E-B170E5FA33DA}"/>
              </a:ext>
            </a:extLst>
          </p:cNvPr>
          <p:cNvSpPr/>
          <p:nvPr userDrawn="1"/>
        </p:nvSpPr>
        <p:spPr>
          <a:xfrm>
            <a:off x="139147" y="69574"/>
            <a:ext cx="1490870" cy="557213"/>
          </a:xfrm>
          <a:prstGeom prst="rect">
            <a:avLst/>
          </a:prstGeom>
          <a:solidFill>
            <a:schemeClr val="bg1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 copy 25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itle Text"/>
          <p:cNvSpPr txBox="1">
            <a:spLocks noGrp="1"/>
          </p:cNvSpPr>
          <p:nvPr>
            <p:ph type="title"/>
          </p:nvPr>
        </p:nvSpPr>
        <p:spPr>
          <a:xfrm>
            <a:off x="888999" y="177799"/>
            <a:ext cx="7353301" cy="1714501"/>
          </a:xfrm>
          <a:prstGeom prst="rect">
            <a:avLst/>
          </a:prstGeom>
        </p:spPr>
        <p:txBody>
          <a:bodyPr lIns="50800" tIns="50800" rIns="50800" bIns="50800">
            <a:noAutofit/>
          </a:bodyPr>
          <a:lstStyle>
            <a:lvl1pPr algn="ctr" defTabSz="406400">
              <a:defRPr sz="5600" b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Title Text</a:t>
            </a:r>
          </a:p>
        </p:txBody>
      </p:sp>
      <p:sp>
        <p:nvSpPr>
          <p:cNvPr id="79" name="Body Level One…"/>
          <p:cNvSpPr txBox="1">
            <a:spLocks noGrp="1"/>
          </p:cNvSpPr>
          <p:nvPr>
            <p:ph type="body" idx="1"/>
          </p:nvPr>
        </p:nvSpPr>
        <p:spPr>
          <a:xfrm>
            <a:off x="888999" y="1943100"/>
            <a:ext cx="7353301" cy="4013200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848178" indent="-530678" defTabSz="406400">
              <a:spcBef>
                <a:spcPts val="1700"/>
              </a:spcBef>
              <a:buSzPct val="171000"/>
              <a:buFontTx/>
              <a:defRPr sz="26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1292678" indent="-530678" defTabSz="406400">
              <a:spcBef>
                <a:spcPts val="1700"/>
              </a:spcBef>
              <a:buSzPct val="171000"/>
              <a:buFontTx/>
              <a:buChar char="•"/>
              <a:defRPr sz="26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737178" indent="-530678" defTabSz="406400">
              <a:spcBef>
                <a:spcPts val="1700"/>
              </a:spcBef>
              <a:buSzPct val="171000"/>
              <a:buFontTx/>
              <a:defRPr sz="26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2181678" indent="-530678" defTabSz="406400">
              <a:spcBef>
                <a:spcPts val="1700"/>
              </a:spcBef>
              <a:buSzPct val="171000"/>
              <a:buFontTx/>
              <a:buChar char="•"/>
              <a:defRPr sz="26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626178" indent="-530678" defTabSz="406400">
              <a:spcBef>
                <a:spcPts val="1700"/>
              </a:spcBef>
              <a:buSzPct val="171000"/>
              <a:buFontTx/>
              <a:buChar char="•"/>
              <a:defRPr sz="26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38649" y="6489700"/>
            <a:ext cx="254001" cy="266700"/>
          </a:xfrm>
          <a:prstGeom prst="rect">
            <a:avLst/>
          </a:prstGeom>
        </p:spPr>
        <p:txBody>
          <a:bodyPr lIns="50800" tIns="50800" rIns="50800" bIns="50800"/>
          <a:lstStyle>
            <a:lvl1pPr algn="ctr" defTabSz="406400">
              <a:defRPr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 copy 10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Title Text"/>
          <p:cNvSpPr txBox="1">
            <a:spLocks noGrp="1"/>
          </p:cNvSpPr>
          <p:nvPr>
            <p:ph type="title"/>
          </p:nvPr>
        </p:nvSpPr>
        <p:spPr>
          <a:xfrm>
            <a:off x="889000" y="177800"/>
            <a:ext cx="7353300" cy="1714500"/>
          </a:xfrm>
          <a:prstGeom prst="rect">
            <a:avLst/>
          </a:prstGeom>
        </p:spPr>
        <p:txBody>
          <a:bodyPr lIns="50800" tIns="50800" rIns="50800" bIns="50800">
            <a:noAutofit/>
          </a:bodyPr>
          <a:lstStyle>
            <a:lvl1pPr algn="ctr" defTabSz="406400">
              <a:defRPr sz="5600" b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Title Text</a:t>
            </a:r>
          </a:p>
        </p:txBody>
      </p:sp>
      <p:sp>
        <p:nvSpPr>
          <p:cNvPr id="97" name="Body Level One…"/>
          <p:cNvSpPr txBox="1">
            <a:spLocks noGrp="1"/>
          </p:cNvSpPr>
          <p:nvPr>
            <p:ph type="body" idx="1"/>
          </p:nvPr>
        </p:nvSpPr>
        <p:spPr>
          <a:xfrm>
            <a:off x="889000" y="1943100"/>
            <a:ext cx="7353300" cy="4013200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889000" indent="-571500" defTabSz="406400">
              <a:spcBef>
                <a:spcPts val="1700"/>
              </a:spcBef>
              <a:buSzPct val="171000"/>
              <a:buFontTx/>
              <a:defRPr sz="26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1333500" indent="-571500" defTabSz="406400">
              <a:spcBef>
                <a:spcPts val="1700"/>
              </a:spcBef>
              <a:buSzPct val="171000"/>
              <a:buFontTx/>
              <a:buChar char="•"/>
              <a:defRPr sz="26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778000" indent="-571500" defTabSz="406400">
              <a:spcBef>
                <a:spcPts val="1700"/>
              </a:spcBef>
              <a:buSzPct val="171000"/>
              <a:buFontTx/>
              <a:defRPr sz="26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2222500" indent="-571500" defTabSz="406400">
              <a:spcBef>
                <a:spcPts val="1700"/>
              </a:spcBef>
              <a:buSzPct val="171000"/>
              <a:buFontTx/>
              <a:buChar char="•"/>
              <a:defRPr sz="26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667000" indent="-571500" defTabSz="406400">
              <a:spcBef>
                <a:spcPts val="1700"/>
              </a:spcBef>
              <a:buSzPct val="171000"/>
              <a:buFontTx/>
              <a:buChar char="•"/>
              <a:defRPr sz="26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38749" y="6502400"/>
            <a:ext cx="254001" cy="266700"/>
          </a:xfrm>
          <a:prstGeom prst="rect">
            <a:avLst/>
          </a:prstGeom>
        </p:spPr>
        <p:txBody>
          <a:bodyPr lIns="50800" tIns="50800" rIns="50800" bIns="50800"/>
          <a:lstStyle>
            <a:lvl1pPr algn="ctr" defTabSz="406400">
              <a:defRPr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3.tif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jpe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0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29663" y="6459378"/>
            <a:ext cx="219979" cy="2311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 defTabSz="457200">
              <a:defRPr sz="1000">
                <a:solidFill>
                  <a:srgbClr val="558ED5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3" name="SPIE Astronomical Telescopes + Instrumentation | 26 June - 1 July 2016 | Edinburgh, United Kingdom"/>
          <p:cNvSpPr txBox="1"/>
          <p:nvPr/>
        </p:nvSpPr>
        <p:spPr>
          <a:xfrm>
            <a:off x="914400" y="6477000"/>
            <a:ext cx="7467600" cy="2184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800">
                <a:solidFill>
                  <a:srgbClr val="558ED5"/>
                </a:solidFill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r>
              <a:t>SPIE Astronomical Telescopes + Instrumentation | 26 June - 1 July 2016 | Edinburgh, United Kingdom</a:t>
            </a:r>
          </a:p>
        </p:txBody>
      </p:sp>
      <p:pic>
        <p:nvPicPr>
          <p:cNvPr id="4" name="SPIE_PPT_template_2016-1.jpg" descr="SPIE_PPT_template_2016-1.jp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2" y="0"/>
            <a:ext cx="9144002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Title Text"/>
          <p:cNvSpPr txBox="1">
            <a:spLocks noGrp="1"/>
          </p:cNvSpPr>
          <p:nvPr>
            <p:ph type="title"/>
          </p:nvPr>
        </p:nvSpPr>
        <p:spPr>
          <a:xfrm>
            <a:off x="685800" y="1181769"/>
            <a:ext cx="7772400" cy="31131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Title Text</a:t>
            </a:r>
          </a:p>
        </p:txBody>
      </p:sp>
      <p:pic>
        <p:nvPicPr>
          <p:cNvPr id="6" name="a.tiff" descr="a.tiff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502400" y="-82550"/>
            <a:ext cx="2464697" cy="702439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Body Level One…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963E407-29F7-62A8-219F-FF653738A343}"/>
              </a:ext>
            </a:extLst>
          </p:cNvPr>
          <p:cNvSpPr/>
          <p:nvPr userDrawn="1"/>
        </p:nvSpPr>
        <p:spPr>
          <a:xfrm>
            <a:off x="139147" y="69574"/>
            <a:ext cx="1490870" cy="557213"/>
          </a:xfrm>
          <a:prstGeom prst="rect">
            <a:avLst/>
          </a:prstGeom>
          <a:solidFill>
            <a:schemeClr val="bg1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6" r:id="rId7"/>
    <p:sldLayoutId id="2147483658" r:id="rId8"/>
  </p:sldLayoutIdLst>
  <p:transition spd="med"/>
  <p:txStyles>
    <p:titleStyle>
      <a:lvl1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457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914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1371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18288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titleStyle>
    <p:bodyStyle>
      <a:lvl1pPr marL="342900" marR="0" indent="-342900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800100" marR="0" indent="-342900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–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1188719" marR="0" indent="-274319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1645920" marR="0" indent="-274320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–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2103120" marR="0" indent="-274320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»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2560320" marR="0" indent="-274320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3017520" marR="0" indent="-274320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3474720" marR="0" indent="-274320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3931920" marR="0" indent="-274320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 Narrow"/>
        </a:defRPr>
      </a:lvl1pPr>
      <a:lvl2pPr marL="0" marR="0" indent="45720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 Narrow"/>
        </a:defRPr>
      </a:lvl2pPr>
      <a:lvl3pPr marL="0" marR="0" indent="91440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 Narrow"/>
        </a:defRPr>
      </a:lvl3pPr>
      <a:lvl4pPr marL="0" marR="0" indent="137160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 Narrow"/>
        </a:defRPr>
      </a:lvl4pPr>
      <a:lvl5pPr marL="0" marR="0" indent="182880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 Narrow"/>
        </a:defRPr>
      </a:lvl5pPr>
      <a:lvl6pPr marL="0" marR="0" indent="228600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 Narrow"/>
        </a:defRPr>
      </a:lvl6pPr>
      <a:lvl7pPr marL="0" marR="0" indent="274320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 Narrow"/>
        </a:defRPr>
      </a:lvl7pPr>
      <a:lvl8pPr marL="0" marR="0" indent="320040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 Narrow"/>
        </a:defRPr>
      </a:lvl8pPr>
      <a:lvl9pPr marL="0" marR="0" indent="365760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 Narrow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en.wikipedia.org/wiki/Brooks%27s_law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"/><Relationship Id="rId2" Type="http://schemas.openxmlformats.org/officeDocument/2006/relationships/image" Target="../media/image20.tif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tif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29663" y="6459378"/>
            <a:ext cx="162060" cy="2311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1</a:t>
            </a:fld>
            <a:endParaRPr/>
          </a:p>
        </p:txBody>
      </p:sp>
      <p:sp>
        <p:nvSpPr>
          <p:cNvPr id="108" name="LSST: Project Management…"/>
          <p:cNvSpPr txBox="1">
            <a:spLocks noGrp="1"/>
          </p:cNvSpPr>
          <p:nvPr>
            <p:ph type="title"/>
          </p:nvPr>
        </p:nvSpPr>
        <p:spPr>
          <a:xfrm>
            <a:off x="1295399" y="622300"/>
            <a:ext cx="7764517" cy="3584824"/>
          </a:xfrm>
          <a:prstGeom prst="rect">
            <a:avLst/>
          </a:prstGeom>
        </p:spPr>
        <p:txBody>
          <a:bodyPr/>
          <a:lstStyle/>
          <a:p>
            <a:pPr>
              <a:defRPr sz="4000">
                <a:solidFill>
                  <a:srgbClr val="616161"/>
                </a:solidFill>
              </a:defRPr>
            </a:pPr>
            <a:r>
              <a:rPr lang="en-US" dirty="0"/>
              <a:t>Rubin Observatory Construction </a:t>
            </a:r>
            <a:br>
              <a:rPr lang="en-US" dirty="0"/>
            </a:br>
            <a:r>
              <a:rPr dirty="0"/>
              <a:t>Project Management</a:t>
            </a:r>
          </a:p>
          <a:p>
            <a:pPr>
              <a:defRPr sz="2800">
                <a:solidFill>
                  <a:srgbClr val="616161"/>
                </a:solidFill>
              </a:defRPr>
            </a:pPr>
            <a:endParaRPr dirty="0"/>
          </a:p>
          <a:p>
            <a:pPr>
              <a:defRPr sz="2800">
                <a:solidFill>
                  <a:srgbClr val="616161"/>
                </a:solidFill>
              </a:defRPr>
            </a:pPr>
            <a:r>
              <a:rPr dirty="0" err="1"/>
              <a:t>Željko</a:t>
            </a:r>
            <a:r>
              <a:rPr dirty="0"/>
              <a:t> </a:t>
            </a:r>
            <a:r>
              <a:rPr dirty="0" err="1"/>
              <a:t>Ivezić</a:t>
            </a:r>
            <a:r>
              <a:rPr dirty="0"/>
              <a:t>  </a:t>
            </a:r>
          </a:p>
          <a:p>
            <a:pPr>
              <a:defRPr sz="2800">
                <a:solidFill>
                  <a:srgbClr val="616161"/>
                </a:solidFill>
              </a:defRPr>
            </a:pPr>
            <a:r>
              <a:rPr dirty="0"/>
              <a:t>University of Washington</a:t>
            </a:r>
          </a:p>
          <a:p>
            <a:pPr>
              <a:defRPr sz="2800">
                <a:solidFill>
                  <a:srgbClr val="616161"/>
                </a:solidFill>
              </a:defRPr>
            </a:pPr>
            <a:r>
              <a:rPr lang="en-US" dirty="0"/>
              <a:t> </a:t>
            </a:r>
            <a:endParaRPr dirty="0"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10</a:t>
            </a:fld>
            <a:endParaRPr/>
          </a:p>
        </p:txBody>
      </p:sp>
      <p:sp>
        <p:nvSpPr>
          <p:cNvPr id="210" name="How to become a leader/manager?"/>
          <p:cNvSpPr txBox="1">
            <a:spLocks noGrp="1"/>
          </p:cNvSpPr>
          <p:nvPr>
            <p:ph type="title"/>
          </p:nvPr>
        </p:nvSpPr>
        <p:spPr>
          <a:xfrm>
            <a:off x="1701800" y="114300"/>
            <a:ext cx="7311430" cy="530772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443484">
              <a:defRPr sz="2910" b="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How to become a leader/manager?</a:t>
            </a:r>
          </a:p>
        </p:txBody>
      </p:sp>
      <p:sp>
        <p:nvSpPr>
          <p:cNvPr id="211" name="Ability to lead and manage can be improved by:…"/>
          <p:cNvSpPr txBox="1"/>
          <p:nvPr/>
        </p:nvSpPr>
        <p:spPr>
          <a:xfrm>
            <a:off x="265107" y="962615"/>
            <a:ext cx="8189477" cy="5615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defTabSz="457200">
              <a:defRPr sz="2400">
                <a:latin typeface="+mj-lt"/>
                <a:ea typeface="+mj-ea"/>
                <a:cs typeface="+mj-cs"/>
                <a:sym typeface="Helvetica"/>
              </a:defRPr>
            </a:pPr>
            <a:r>
              <a:t>Ability to lead and manage can be improved by: </a:t>
            </a:r>
          </a:p>
          <a:p>
            <a:pPr defTabSz="457200">
              <a:defRPr sz="24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  <a:p>
            <a:pPr defTabSz="457200">
              <a:defRPr sz="2400">
                <a:latin typeface="+mj-lt"/>
                <a:ea typeface="+mj-ea"/>
                <a:cs typeface="+mj-cs"/>
                <a:sym typeface="Helvetica"/>
              </a:defRPr>
            </a:pPr>
            <a:r>
              <a:t>- developing domain (specialist) knowledge</a:t>
            </a:r>
          </a:p>
          <a:p>
            <a:pPr defTabSz="457200">
              <a:defRPr sz="24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  <a:p>
            <a:pPr marL="240631" indent="-240631" defTabSz="457200">
              <a:buSzPct val="100000"/>
              <a:buChar char="-"/>
              <a:defRPr sz="2400">
                <a:latin typeface="+mj-lt"/>
                <a:ea typeface="+mj-ea"/>
                <a:cs typeface="+mj-cs"/>
                <a:sym typeface="Helvetica"/>
              </a:defRPr>
            </a:pPr>
            <a:r>
              <a:t>adopting some basic management tools and methods (tracking tools, communication tools, etc) </a:t>
            </a:r>
          </a:p>
          <a:p>
            <a:pPr defTabSz="457200">
              <a:defRPr sz="24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  <a:p>
            <a:pPr marL="240631" indent="-240631" defTabSz="457200">
              <a:buSzPct val="100000"/>
              <a:buChar char="-"/>
              <a:defRPr sz="2400">
                <a:latin typeface="+mj-lt"/>
                <a:ea typeface="+mj-ea"/>
                <a:cs typeface="+mj-cs"/>
                <a:sym typeface="Helvetica"/>
              </a:defRPr>
            </a:pPr>
            <a:r>
              <a:t>improved understanding of group dynamics and psychology (“Is it better to have an army of chickens led by a lion, or an army of lions led by a chicken?”) </a:t>
            </a:r>
          </a:p>
          <a:p>
            <a:pPr marL="240631" indent="-240631" defTabSz="457200">
              <a:buSzPct val="100000"/>
              <a:buChar char="-"/>
              <a:defRPr sz="24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  <a:p>
            <a:pPr marL="240631" indent="-240631" defTabSz="457200">
              <a:buSzPct val="100000"/>
              <a:buChar char="-"/>
              <a:defRPr sz="2400">
                <a:latin typeface="+mj-lt"/>
                <a:ea typeface="+mj-ea"/>
                <a:cs typeface="+mj-cs"/>
                <a:sym typeface="Helvetica"/>
              </a:defRPr>
            </a:pPr>
            <a:r>
              <a:t>drawing on past successes and failures (including   emulating successful leaders and managers and actively avoiding mistakes of those who failed).</a:t>
            </a: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11</a:t>
            </a:fld>
            <a:endParaRPr/>
          </a:p>
        </p:txBody>
      </p:sp>
      <p:sp>
        <p:nvSpPr>
          <p:cNvPr id="214" name="How to build a good team?"/>
          <p:cNvSpPr txBox="1">
            <a:spLocks noGrp="1"/>
          </p:cNvSpPr>
          <p:nvPr>
            <p:ph type="title"/>
          </p:nvPr>
        </p:nvSpPr>
        <p:spPr>
          <a:xfrm>
            <a:off x="1701800" y="114300"/>
            <a:ext cx="7311430" cy="530772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443484">
              <a:defRPr sz="2910" b="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How to build a good team? </a:t>
            </a:r>
          </a:p>
        </p:txBody>
      </p:sp>
      <p:sp>
        <p:nvSpPr>
          <p:cNvPr id="215" name="van de Hulst’s Law: “It’s hard doing science on your own,…"/>
          <p:cNvSpPr txBox="1"/>
          <p:nvPr/>
        </p:nvSpPr>
        <p:spPr>
          <a:xfrm>
            <a:off x="131310" y="944880"/>
            <a:ext cx="8881379" cy="48936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defTabSz="457200">
              <a:defRPr sz="2400">
                <a:latin typeface="+mj-lt"/>
                <a:ea typeface="+mj-ea"/>
                <a:cs typeface="+mj-cs"/>
                <a:sym typeface="Helvetica"/>
              </a:defRPr>
            </a:pPr>
            <a:r>
              <a:rPr b="1" dirty="0"/>
              <a:t>van de Hulst’s Law: </a:t>
            </a:r>
            <a:r>
              <a:rPr dirty="0"/>
              <a:t>“It’s hard doing science on your own,</a:t>
            </a:r>
          </a:p>
          <a:p>
            <a:pPr defTabSz="457200">
              <a:defRPr sz="2400">
                <a:latin typeface="+mj-lt"/>
                <a:ea typeface="+mj-ea"/>
                <a:cs typeface="+mj-cs"/>
                <a:sym typeface="Helvetica"/>
              </a:defRPr>
            </a:pPr>
            <a:r>
              <a:rPr dirty="0"/>
              <a:t>and it’s harder doing it in collaboration with other people!”</a:t>
            </a:r>
          </a:p>
          <a:p>
            <a:pPr defTabSz="457200">
              <a:defRPr sz="2400">
                <a:latin typeface="+mj-lt"/>
                <a:ea typeface="+mj-ea"/>
                <a:cs typeface="+mj-cs"/>
                <a:sym typeface="Helvetica"/>
              </a:defRPr>
            </a:pPr>
            <a:endParaRPr dirty="0"/>
          </a:p>
          <a:p>
            <a:pPr defTabSz="457200">
              <a:defRPr sz="2400">
                <a:latin typeface="+mj-lt"/>
                <a:ea typeface="+mj-ea"/>
                <a:cs typeface="+mj-cs"/>
                <a:sym typeface="Helvetica"/>
              </a:defRPr>
            </a:pPr>
            <a:r>
              <a:rPr dirty="0"/>
              <a:t>Compose strong teams by matching tasks to (people’s) skills and motivation. </a:t>
            </a:r>
          </a:p>
          <a:p>
            <a:pPr defTabSz="457200">
              <a:defRPr sz="2400">
                <a:latin typeface="+mj-lt"/>
                <a:ea typeface="+mj-ea"/>
                <a:cs typeface="+mj-cs"/>
                <a:sym typeface="Helvetica"/>
              </a:defRPr>
            </a:pPr>
            <a:endParaRPr dirty="0"/>
          </a:p>
          <a:p>
            <a:pPr defTabSz="457200">
              <a:defRPr sz="2400">
                <a:latin typeface="+mj-lt"/>
                <a:ea typeface="+mj-ea"/>
                <a:cs typeface="+mj-cs"/>
                <a:sym typeface="Helvetica"/>
              </a:defRPr>
            </a:pPr>
            <a:r>
              <a:rPr dirty="0"/>
              <a:t>Carefully define top roles. </a:t>
            </a:r>
          </a:p>
          <a:p>
            <a:pPr defTabSz="457200">
              <a:defRPr sz="2400">
                <a:latin typeface="+mj-lt"/>
                <a:ea typeface="+mj-ea"/>
                <a:cs typeface="+mj-cs"/>
                <a:sym typeface="Helvetica"/>
              </a:defRPr>
            </a:pPr>
            <a:endParaRPr dirty="0"/>
          </a:p>
          <a:p>
            <a:pPr defTabSz="457200">
              <a:defRPr sz="2400">
                <a:latin typeface="+mj-lt"/>
                <a:ea typeface="+mj-ea"/>
                <a:cs typeface="+mj-cs"/>
                <a:sym typeface="Helvetica"/>
              </a:defRPr>
            </a:pPr>
            <a:r>
              <a:rPr dirty="0"/>
              <a:t>Make sure everyone understands their task, resources and schedule.  </a:t>
            </a:r>
          </a:p>
          <a:p>
            <a:pPr defTabSz="457200">
              <a:defRPr sz="2400">
                <a:latin typeface="+mj-lt"/>
                <a:ea typeface="+mj-ea"/>
                <a:cs typeface="+mj-cs"/>
                <a:sym typeface="Helvetica"/>
              </a:defRPr>
            </a:pPr>
            <a:endParaRPr dirty="0"/>
          </a:p>
          <a:p>
            <a:pPr defTabSz="457200">
              <a:defRPr sz="2400">
                <a:latin typeface="+mj-lt"/>
                <a:ea typeface="+mj-ea"/>
                <a:cs typeface="+mj-cs"/>
                <a:sym typeface="Helvetica"/>
              </a:defRPr>
            </a:pPr>
            <a:r>
              <a:rPr dirty="0"/>
              <a:t>Treat special people as special cases. </a:t>
            </a:r>
          </a:p>
          <a:p>
            <a:pPr defTabSz="457200">
              <a:defRPr sz="2400" i="1">
                <a:latin typeface="+mj-lt"/>
                <a:ea typeface="+mj-ea"/>
                <a:cs typeface="+mj-cs"/>
                <a:sym typeface="Helvetica"/>
              </a:defRPr>
            </a:pPr>
            <a:endParaRPr dirty="0"/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12</a:t>
            </a:fld>
            <a:endParaRPr/>
          </a:p>
        </p:txBody>
      </p:sp>
      <p:sp>
        <p:nvSpPr>
          <p:cNvPr id="218" name="How to build a good team?"/>
          <p:cNvSpPr txBox="1">
            <a:spLocks noGrp="1"/>
          </p:cNvSpPr>
          <p:nvPr>
            <p:ph type="title"/>
          </p:nvPr>
        </p:nvSpPr>
        <p:spPr>
          <a:xfrm>
            <a:off x="1701800" y="114300"/>
            <a:ext cx="7311430" cy="530772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443484">
              <a:defRPr sz="2910" b="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How to build a good team? </a:t>
            </a:r>
          </a:p>
        </p:txBody>
      </p:sp>
      <p:sp>
        <p:nvSpPr>
          <p:cNvPr id="219" name="Never stop caring for and motivating your team - it’s the people who do the work!…"/>
          <p:cNvSpPr txBox="1"/>
          <p:nvPr/>
        </p:nvSpPr>
        <p:spPr>
          <a:xfrm>
            <a:off x="131310" y="944880"/>
            <a:ext cx="8881379" cy="3774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defTabSz="457200">
              <a:defRPr sz="2400">
                <a:latin typeface="+mj-lt"/>
                <a:ea typeface="+mj-ea"/>
                <a:cs typeface="+mj-cs"/>
                <a:sym typeface="Helvetica"/>
              </a:defRPr>
            </a:pPr>
            <a:r>
              <a:rPr b="1"/>
              <a:t>Never stop caring for and motivating your team</a:t>
            </a:r>
            <a:r>
              <a:t> - it’s the people who do the work! </a:t>
            </a:r>
          </a:p>
          <a:p>
            <a:pPr defTabSz="457200">
              <a:defRPr sz="24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  <a:p>
            <a:pPr defTabSz="457200">
              <a:defRPr sz="2400">
                <a:latin typeface="+mj-lt"/>
                <a:ea typeface="+mj-ea"/>
                <a:cs typeface="+mj-cs"/>
                <a:sym typeface="Helvetica"/>
              </a:defRPr>
            </a:pPr>
            <a:r>
              <a:t>Ensure that people feel ownership of and pride in their work, and that they receive adequate credit for their accomplishments.</a:t>
            </a:r>
          </a:p>
          <a:p>
            <a:pPr defTabSz="457200">
              <a:defRPr sz="24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  <a:p>
            <a:pPr defTabSz="457200">
              <a:defRPr sz="2400">
                <a:latin typeface="+mj-lt"/>
                <a:ea typeface="+mj-ea"/>
                <a:cs typeface="+mj-cs"/>
                <a:sym typeface="Helvetica"/>
              </a:defRPr>
            </a:pPr>
            <a:r>
              <a:t>Never ever criticize or ridicule your team members in public!  </a:t>
            </a:r>
          </a:p>
          <a:p>
            <a:pPr defTabSz="457200">
              <a:defRPr sz="24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  <a:p>
            <a:pPr defTabSz="457200">
              <a:defRPr sz="2400" i="1">
                <a:latin typeface="+mj-lt"/>
                <a:ea typeface="+mj-ea"/>
                <a:cs typeface="+mj-cs"/>
                <a:sym typeface="Helvetica"/>
              </a:defRPr>
            </a:pPr>
            <a:r>
              <a:t> </a:t>
            </a: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13</a:t>
            </a:fld>
            <a:endParaRPr/>
          </a:p>
        </p:txBody>
      </p:sp>
      <p:sp>
        <p:nvSpPr>
          <p:cNvPr id="222" name="How to build a good team?"/>
          <p:cNvSpPr txBox="1">
            <a:spLocks noGrp="1"/>
          </p:cNvSpPr>
          <p:nvPr>
            <p:ph type="title"/>
          </p:nvPr>
        </p:nvSpPr>
        <p:spPr>
          <a:xfrm>
            <a:off x="1701800" y="114300"/>
            <a:ext cx="7311430" cy="530772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443484">
              <a:defRPr sz="2910" b="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How to build a good team? </a:t>
            </a:r>
          </a:p>
        </p:txBody>
      </p:sp>
      <p:sp>
        <p:nvSpPr>
          <p:cNvPr id="223" name="van de Hulst’s Law: “It’s hard doing science on your own,…"/>
          <p:cNvSpPr txBox="1"/>
          <p:nvPr/>
        </p:nvSpPr>
        <p:spPr>
          <a:xfrm>
            <a:off x="131310" y="944880"/>
            <a:ext cx="8881379" cy="3774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defTabSz="457200">
              <a:defRPr sz="2400">
                <a:latin typeface="+mj-lt"/>
                <a:ea typeface="+mj-ea"/>
                <a:cs typeface="+mj-cs"/>
                <a:sym typeface="Helvetica"/>
              </a:defRPr>
            </a:pPr>
            <a:r>
              <a:t>van de Hulst’s Law: “It’s hard doing science on your own,</a:t>
            </a:r>
          </a:p>
          <a:p>
            <a:pPr defTabSz="457200">
              <a:defRPr sz="2400">
                <a:latin typeface="+mj-lt"/>
                <a:ea typeface="+mj-ea"/>
                <a:cs typeface="+mj-cs"/>
                <a:sym typeface="Helvetica"/>
              </a:defRPr>
            </a:pPr>
            <a:r>
              <a:t>and it’s harder doing it in collaboration with other people!”</a:t>
            </a:r>
          </a:p>
          <a:p>
            <a:pPr defTabSz="457200">
              <a:defRPr sz="24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  <a:p>
            <a:pPr defTabSz="457200">
              <a:defRPr sz="24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  <a:p>
            <a:pPr defTabSz="457200">
              <a:defRPr sz="2400">
                <a:latin typeface="+mj-lt"/>
                <a:ea typeface="+mj-ea"/>
                <a:cs typeface="+mj-cs"/>
                <a:sym typeface="Helvetica"/>
              </a:defRPr>
            </a:pPr>
            <a:r>
              <a:t>What could possibly go wrong when you have a great idea, resources, and a fantastic team of outstanding people? </a:t>
            </a:r>
          </a:p>
          <a:p>
            <a:pPr defTabSz="457200">
              <a:defRPr sz="2400" i="1">
                <a:solidFill>
                  <a:srgbClr val="193CFF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 i="0"/>
              <a:t>           Well, many things… For example, the Apollo Syndrome</a:t>
            </a:r>
          </a:p>
          <a:p>
            <a:pPr defTabSz="457200">
              <a:defRPr sz="2400" i="1">
                <a:latin typeface="+mj-lt"/>
                <a:ea typeface="+mj-ea"/>
                <a:cs typeface="+mj-cs"/>
                <a:sym typeface="Helvetica"/>
              </a:defRPr>
            </a:pPr>
            <a:endParaRPr i="0"/>
          </a:p>
          <a:p>
            <a:pPr defTabSz="457200">
              <a:defRPr sz="2400" i="1">
                <a:latin typeface="+mj-lt"/>
                <a:ea typeface="+mj-ea"/>
                <a:cs typeface="+mj-cs"/>
                <a:sym typeface="Helvetica"/>
              </a:defRPr>
            </a:pPr>
            <a:endParaRPr i="0"/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14</a:t>
            </a:fld>
            <a:endParaRPr/>
          </a:p>
        </p:txBody>
      </p:sp>
      <p:sp>
        <p:nvSpPr>
          <p:cNvPr id="226" name="The Apollo Syndrome"/>
          <p:cNvSpPr txBox="1">
            <a:spLocks noGrp="1"/>
          </p:cNvSpPr>
          <p:nvPr>
            <p:ph type="title"/>
          </p:nvPr>
        </p:nvSpPr>
        <p:spPr>
          <a:xfrm>
            <a:off x="2057400" y="-127000"/>
            <a:ext cx="6413649" cy="957115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rgbClr val="333388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The Apollo Syndrome</a:t>
            </a:r>
          </a:p>
        </p:txBody>
      </p:sp>
      <p:sp>
        <p:nvSpPr>
          <p:cNvPr id="227" name="'The Apollo Syndrome’ is a phenomenon discovered by Meredith Belbin, where teams of highly capable individuals can, collectively, perform badly. This failure seemed to be due to certain flaws in the way the team operated:…"/>
          <p:cNvSpPr txBox="1"/>
          <p:nvPr/>
        </p:nvSpPr>
        <p:spPr>
          <a:xfrm>
            <a:off x="163662" y="767080"/>
            <a:ext cx="8613873" cy="5692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defTabSz="457200">
              <a:defRPr sz="1400">
                <a:latin typeface="Verdana"/>
                <a:ea typeface="Verdana"/>
                <a:cs typeface="Verdana"/>
                <a:sym typeface="Verdana"/>
              </a:defRPr>
            </a:pPr>
            <a:r>
              <a:rPr dirty="0"/>
              <a:t>'The Apollo Syndrome’ is a phenomenon discovered by Meredith Belbin, where </a:t>
            </a:r>
            <a:r>
              <a:rPr dirty="0">
                <a:solidFill>
                  <a:srgbClr val="373FF6"/>
                </a:solidFill>
              </a:rPr>
              <a:t>teams of highly capable individuals can, collectively, perform badly.</a:t>
            </a:r>
            <a:r>
              <a:rPr dirty="0"/>
              <a:t> This </a:t>
            </a:r>
            <a:r>
              <a:rPr b="1" dirty="0"/>
              <a:t>failure</a:t>
            </a:r>
            <a:r>
              <a:rPr dirty="0"/>
              <a:t> seemed to be due to certain flaws in the way the team operated:</a:t>
            </a:r>
          </a:p>
          <a:p>
            <a:pPr marL="457200" indent="-457200" defTabSz="457200">
              <a:tabLst>
                <a:tab pos="139700" algn="l"/>
                <a:tab pos="457200" algn="l"/>
              </a:tabLst>
              <a:defRPr sz="1400">
                <a:latin typeface="Verdana"/>
                <a:ea typeface="Verdana"/>
                <a:cs typeface="Verdana"/>
                <a:sym typeface="Verdana"/>
              </a:defRPr>
            </a:pPr>
            <a:r>
              <a:rPr dirty="0"/>
              <a:t>	▪	They spent excessive time in abortive or </a:t>
            </a:r>
            <a:r>
              <a:rPr b="1" dirty="0"/>
              <a:t>destructive debate</a:t>
            </a:r>
            <a:r>
              <a:rPr dirty="0"/>
              <a:t>, trying to persuade other team members to adopt their own view, and demonstrating a flair for spotting weaknesses in others' arguments.</a:t>
            </a:r>
          </a:p>
          <a:p>
            <a:pPr marL="457200" indent="-457200" defTabSz="457200">
              <a:tabLst>
                <a:tab pos="139700" algn="l"/>
                <a:tab pos="457200" algn="l"/>
              </a:tabLst>
              <a:defRPr sz="1400">
                <a:latin typeface="Verdana"/>
                <a:ea typeface="Verdana"/>
                <a:cs typeface="Verdana"/>
                <a:sym typeface="Verdana"/>
              </a:defRPr>
            </a:pPr>
            <a:r>
              <a:rPr dirty="0"/>
              <a:t>	▪	They had </a:t>
            </a:r>
            <a:r>
              <a:rPr b="1" dirty="0"/>
              <a:t>difficulties in </a:t>
            </a:r>
            <a:r>
              <a:rPr dirty="0"/>
              <a:t>their </a:t>
            </a:r>
            <a:r>
              <a:rPr b="1" dirty="0"/>
              <a:t>decision making,</a:t>
            </a:r>
            <a:r>
              <a:rPr dirty="0"/>
              <a:t> with little coherence in the decisions reached (several pressing and necessary jobs were often omitted). </a:t>
            </a:r>
          </a:p>
          <a:p>
            <a:pPr marL="457200" indent="-457200" defTabSz="457200">
              <a:tabLst>
                <a:tab pos="139700" algn="l"/>
                <a:tab pos="457200" algn="l"/>
              </a:tabLst>
              <a:defRPr sz="1400">
                <a:latin typeface="Verdana"/>
                <a:ea typeface="Verdana"/>
                <a:cs typeface="Verdana"/>
                <a:sym typeface="Verdana"/>
              </a:defRPr>
            </a:pPr>
            <a:r>
              <a:rPr dirty="0"/>
              <a:t>	▪	Team members tended to </a:t>
            </a:r>
            <a:r>
              <a:rPr b="1" dirty="0"/>
              <a:t>act along </a:t>
            </a:r>
            <a:r>
              <a:rPr dirty="0"/>
              <a:t>their</a:t>
            </a:r>
            <a:r>
              <a:rPr b="1" dirty="0"/>
              <a:t> own </a:t>
            </a:r>
            <a:r>
              <a:rPr b="1" dirty="0" err="1"/>
              <a:t>favourite</a:t>
            </a:r>
            <a:r>
              <a:rPr b="1" dirty="0"/>
              <a:t> lines</a:t>
            </a:r>
            <a:r>
              <a:rPr dirty="0"/>
              <a:t> without taking account of what fellow members were doing, and the team proved difficult to manage. </a:t>
            </a:r>
          </a:p>
          <a:p>
            <a:pPr marL="457200" indent="-457200" defTabSz="457200">
              <a:tabLst>
                <a:tab pos="139700" algn="l"/>
                <a:tab pos="457200" algn="l"/>
              </a:tabLst>
              <a:defRPr sz="1400">
                <a:latin typeface="Verdana"/>
                <a:ea typeface="Verdana"/>
                <a:cs typeface="Verdana"/>
                <a:sym typeface="Verdana"/>
              </a:defRPr>
            </a:pPr>
            <a:r>
              <a:rPr dirty="0"/>
              <a:t>	▪	In some instances, teams </a:t>
            </a:r>
            <a:r>
              <a:rPr dirty="0" err="1"/>
              <a:t>recognised</a:t>
            </a:r>
            <a:r>
              <a:rPr dirty="0"/>
              <a:t> what was happening but over compensated - they avoided confrontation, which equally led to problems in decision making. </a:t>
            </a:r>
          </a:p>
          <a:p>
            <a:pPr marL="457200" indent="-457200" defTabSz="457200">
              <a:tabLst>
                <a:tab pos="139700" algn="l"/>
                <a:tab pos="457200" algn="l"/>
              </a:tabLst>
              <a:defRPr sz="1400">
                <a:latin typeface="Verdana"/>
                <a:ea typeface="Verdana"/>
                <a:cs typeface="Verdana"/>
                <a:sym typeface="Verdana"/>
              </a:defRPr>
            </a:pPr>
            <a:endParaRPr dirty="0"/>
          </a:p>
          <a:p>
            <a:pPr defTabSz="457200">
              <a:defRPr sz="1600" b="1">
                <a:solidFill>
                  <a:srgbClr val="333388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 dirty="0"/>
              <a:t>How Apollo Teams Succeed</a:t>
            </a:r>
          </a:p>
          <a:p>
            <a:pPr defTabSz="457200">
              <a:defRPr sz="1400">
                <a:latin typeface="Verdana"/>
                <a:ea typeface="Verdana"/>
                <a:cs typeface="Verdana"/>
                <a:sym typeface="Verdana"/>
              </a:defRPr>
            </a:pPr>
            <a:r>
              <a:rPr dirty="0"/>
              <a:t>There were </a:t>
            </a:r>
            <a:r>
              <a:rPr b="1" dirty="0"/>
              <a:t>successful</a:t>
            </a:r>
            <a:r>
              <a:rPr dirty="0"/>
              <a:t> Apollo teams, however, that were </a:t>
            </a:r>
            <a:r>
              <a:rPr dirty="0" err="1"/>
              <a:t>characterised</a:t>
            </a:r>
            <a:r>
              <a:rPr dirty="0"/>
              <a:t> by </a:t>
            </a:r>
          </a:p>
          <a:p>
            <a:pPr marL="457200" indent="-457200" defTabSz="457200">
              <a:tabLst>
                <a:tab pos="139700" algn="l"/>
                <a:tab pos="457200" algn="l"/>
              </a:tabLst>
              <a:defRPr sz="1400">
                <a:latin typeface="Verdana"/>
                <a:ea typeface="Verdana"/>
                <a:cs typeface="Verdana"/>
                <a:sym typeface="Verdana"/>
              </a:defRPr>
            </a:pPr>
            <a:r>
              <a:rPr dirty="0"/>
              <a:t>	▪	the absence of highly dominant individuals, and </a:t>
            </a:r>
          </a:p>
          <a:p>
            <a:pPr marL="457200" indent="-457200" defTabSz="457200">
              <a:tabLst>
                <a:tab pos="139700" algn="l"/>
                <a:tab pos="457200" algn="l"/>
              </a:tabLst>
              <a:defRPr sz="1400">
                <a:latin typeface="Verdana"/>
                <a:ea typeface="Verdana"/>
                <a:cs typeface="Verdana"/>
                <a:sym typeface="Verdana"/>
              </a:defRPr>
            </a:pPr>
            <a:r>
              <a:rPr dirty="0"/>
              <a:t>	▪	a particular style of leadership.</a:t>
            </a:r>
          </a:p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 dirty="0"/>
          </a:p>
          <a:p>
            <a:pPr defTabSz="457200">
              <a:defRPr sz="1400">
                <a:latin typeface="Verdana"/>
                <a:ea typeface="Verdana"/>
                <a:cs typeface="Verdana"/>
                <a:sym typeface="Verdana"/>
              </a:defRPr>
            </a:pPr>
            <a:r>
              <a:rPr b="1" dirty="0"/>
              <a:t>A key lesson from Belbin's work </a:t>
            </a:r>
            <a:r>
              <a:rPr dirty="0"/>
              <a:t>is that </a:t>
            </a:r>
            <a:r>
              <a:rPr dirty="0">
                <a:solidFill>
                  <a:srgbClr val="2327BD"/>
                </a:solidFill>
              </a:rPr>
              <a:t>putting together a team of the cleverest individuals does not necessarily produce the best results</a:t>
            </a:r>
            <a:r>
              <a:rPr dirty="0"/>
              <a:t>, and the team needs to be designed ensuring that there is </a:t>
            </a:r>
            <a:r>
              <a:rPr b="1" dirty="0">
                <a:solidFill>
                  <a:srgbClr val="FF281F"/>
                </a:solidFill>
              </a:rPr>
              <a:t>a blend of team roles</a:t>
            </a:r>
            <a:r>
              <a:rPr dirty="0"/>
              <a:t>.</a:t>
            </a:r>
          </a:p>
          <a:p>
            <a:pPr defTabSz="457200">
              <a:defRPr sz="1400">
                <a:latin typeface="Verdana"/>
                <a:ea typeface="Verdana"/>
                <a:cs typeface="Verdana"/>
                <a:sym typeface="Verdana"/>
              </a:defRPr>
            </a:pPr>
            <a:endParaRPr dirty="0"/>
          </a:p>
          <a:p>
            <a:pPr defTabSz="457200">
              <a:defRPr sz="1400">
                <a:latin typeface="Verdana"/>
                <a:ea typeface="Verdana"/>
                <a:cs typeface="Verdana"/>
                <a:sym typeface="Verdana"/>
              </a:defRPr>
            </a:pPr>
            <a:endParaRPr dirty="0"/>
          </a:p>
          <a:p>
            <a:pPr defTabSz="457200">
              <a:defRPr sz="1400">
                <a:latin typeface="Verdana"/>
                <a:ea typeface="Verdana"/>
                <a:cs typeface="Verdana"/>
                <a:sym typeface="Verdana"/>
              </a:defRPr>
            </a:pPr>
            <a:r>
              <a:rPr dirty="0"/>
              <a:t>More details at: </a:t>
            </a:r>
          </a:p>
          <a:p>
            <a:pPr defTabSz="457200">
              <a:defRPr sz="1400">
                <a:latin typeface="Verdana"/>
                <a:ea typeface="Verdana"/>
                <a:cs typeface="Verdana"/>
                <a:sym typeface="Verdana"/>
              </a:defRPr>
            </a:pPr>
            <a:r>
              <a:rPr dirty="0"/>
              <a:t>http://</a:t>
            </a:r>
            <a:r>
              <a:rPr dirty="0" err="1"/>
              <a:t>www.teamtechnology.co.uk</a:t>
            </a:r>
            <a:r>
              <a:rPr dirty="0"/>
              <a:t>/</a:t>
            </a:r>
            <a:r>
              <a:rPr dirty="0" err="1"/>
              <a:t>tt</a:t>
            </a:r>
            <a:r>
              <a:rPr dirty="0"/>
              <a:t>/t-</a:t>
            </a:r>
            <a:r>
              <a:rPr dirty="0" err="1"/>
              <a:t>articl</a:t>
            </a:r>
            <a:r>
              <a:rPr dirty="0"/>
              <a:t>/</a:t>
            </a:r>
            <a:r>
              <a:rPr dirty="0" err="1"/>
              <a:t>apollo.htm</a:t>
            </a:r>
            <a:endParaRPr dirty="0"/>
          </a:p>
          <a:p>
            <a:pPr defTabSz="457200">
              <a:defRPr sz="1400">
                <a:latin typeface="Verdana"/>
                <a:ea typeface="Verdana"/>
                <a:cs typeface="Verdana"/>
                <a:sym typeface="Verdana"/>
              </a:defRPr>
            </a:pPr>
            <a:r>
              <a:rPr dirty="0"/>
              <a:t>Management Teams - Why They Succeed or Fail, (Belbin, 1981), ISBN: 0-7506-0253-8</a:t>
            </a:r>
          </a:p>
        </p:txBody>
      </p:sp>
      <p:sp>
        <p:nvSpPr>
          <p:cNvPr id="228" name="DISCUSSION: how can one deal with capable but often disruptive individuals?"/>
          <p:cNvSpPr txBox="1"/>
          <p:nvPr/>
        </p:nvSpPr>
        <p:spPr>
          <a:xfrm>
            <a:off x="4252082" y="5269229"/>
            <a:ext cx="4930451" cy="624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solidFill>
                  <a:schemeClr val="accent2">
                    <a:satOff val="-4966"/>
                    <a:lumOff val="-10549"/>
                  </a:schemeClr>
                </a:solidFill>
              </a:defRPr>
            </a:pPr>
            <a:r>
              <a:rPr b="1"/>
              <a:t>DISCUSSION:</a:t>
            </a:r>
            <a:r>
              <a:t> how can one deal with capable but often disruptive individuals? </a:t>
            </a: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15</a:t>
            </a:fld>
            <a:endParaRPr/>
          </a:p>
        </p:txBody>
      </p:sp>
      <p:sp>
        <p:nvSpPr>
          <p:cNvPr id="231" name="How to initiate, build and execute a project?"/>
          <p:cNvSpPr txBox="1">
            <a:spLocks noGrp="1"/>
          </p:cNvSpPr>
          <p:nvPr>
            <p:ph type="title"/>
          </p:nvPr>
        </p:nvSpPr>
        <p:spPr>
          <a:xfrm>
            <a:off x="1752600" y="152400"/>
            <a:ext cx="6553200" cy="557213"/>
          </a:xfrm>
          <a:prstGeom prst="rect">
            <a:avLst/>
          </a:prstGeom>
        </p:spPr>
        <p:txBody>
          <a:bodyPr/>
          <a:lstStyle/>
          <a:p>
            <a:r>
              <a:t>How to initiate, build and execute a project?</a:t>
            </a:r>
          </a:p>
        </p:txBody>
      </p:sp>
      <p:sp>
        <p:nvSpPr>
          <p:cNvPr id="232" name="Riccardo Giacconi’s maxim: &quot;science, technology, politics; in this order (or you’ll fail)”…"/>
          <p:cNvSpPr txBox="1"/>
          <p:nvPr/>
        </p:nvSpPr>
        <p:spPr>
          <a:xfrm>
            <a:off x="186923" y="969486"/>
            <a:ext cx="8118877" cy="52629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 defTabSz="457200">
              <a:defRPr sz="2400">
                <a:latin typeface="+mj-lt"/>
                <a:ea typeface="+mj-ea"/>
                <a:cs typeface="+mj-cs"/>
                <a:sym typeface="Helvetica"/>
              </a:defRPr>
            </a:pPr>
            <a:r>
              <a:rPr dirty="0">
                <a:solidFill>
                  <a:srgbClr val="1A35FF"/>
                </a:solidFill>
              </a:rPr>
              <a:t>Riccardo </a:t>
            </a:r>
            <a:r>
              <a:rPr dirty="0" err="1">
                <a:solidFill>
                  <a:srgbClr val="1A35FF"/>
                </a:solidFill>
              </a:rPr>
              <a:t>Giacconi’s</a:t>
            </a:r>
            <a:r>
              <a:rPr dirty="0">
                <a:solidFill>
                  <a:srgbClr val="1A35FF"/>
                </a:solidFill>
              </a:rPr>
              <a:t> maxim: "science, technology, politics; in this order (or you’ll fail)”</a:t>
            </a:r>
            <a:r>
              <a:rPr dirty="0"/>
              <a:t> </a:t>
            </a:r>
          </a:p>
          <a:p>
            <a:pPr defTabSz="457200">
              <a:defRPr sz="2400">
                <a:latin typeface="+mj-lt"/>
                <a:ea typeface="+mj-ea"/>
                <a:cs typeface="+mj-cs"/>
                <a:sym typeface="Helvetica"/>
              </a:defRPr>
            </a:pPr>
            <a:endParaRPr dirty="0"/>
          </a:p>
          <a:p>
            <a:pPr defTabSz="457200">
              <a:defRPr sz="2400">
                <a:solidFill>
                  <a:srgbClr val="3449F8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 lang="en-US" dirty="0"/>
              <a:t>Rubin Obs. (</a:t>
            </a:r>
            <a:r>
              <a:rPr dirty="0"/>
              <a:t>LSST</a:t>
            </a:r>
            <a:r>
              <a:rPr lang="en-US" dirty="0"/>
              <a:t>)</a:t>
            </a:r>
            <a:r>
              <a:rPr dirty="0"/>
              <a:t> case: </a:t>
            </a:r>
          </a:p>
          <a:p>
            <a:pPr marL="401052" indent="-401052" defTabSz="457200">
              <a:buSzPct val="100000"/>
              <a:buAutoNum type="arabicParenR"/>
              <a:defRPr sz="2400">
                <a:latin typeface="+mj-lt"/>
                <a:ea typeface="+mj-ea"/>
                <a:cs typeface="+mj-cs"/>
                <a:sym typeface="Helvetica"/>
              </a:defRPr>
            </a:pPr>
            <a:r>
              <a:rPr dirty="0"/>
              <a:t>In late 1990’s, Tony Tyson started advocating for Dark Matter Telescope: a wide-field ground-based system designed for weak lensing studies of galaxies; by 2006, the concept included all 4 major LSST science themes</a:t>
            </a:r>
          </a:p>
          <a:p>
            <a:pPr marL="401052" indent="-401052" defTabSz="457200">
              <a:buSzPct val="100000"/>
              <a:buAutoNum type="arabicParenR"/>
              <a:defRPr sz="2400">
                <a:latin typeface="+mj-lt"/>
                <a:ea typeface="+mj-ea"/>
                <a:cs typeface="+mj-cs"/>
                <a:sym typeface="Helvetica"/>
              </a:defRPr>
            </a:pPr>
            <a:r>
              <a:rPr dirty="0"/>
              <a:t>Precursor projects, such as SDSS, and early feasibility studies demonstrated that the concept was possible from the technological point of view (M1/M3, software</a:t>
            </a:r>
            <a:r>
              <a:rPr lang="en-US" dirty="0"/>
              <a:t>...</a:t>
            </a:r>
            <a:r>
              <a:rPr dirty="0"/>
              <a:t>)</a:t>
            </a:r>
          </a:p>
          <a:p>
            <a:pPr marL="401052" indent="-401052" defTabSz="457200">
              <a:buSzPct val="100000"/>
              <a:buAutoNum type="arabicParenR"/>
              <a:defRPr sz="2400">
                <a:latin typeface="+mj-lt"/>
                <a:ea typeface="+mj-ea"/>
                <a:cs typeface="+mj-cs"/>
                <a:sym typeface="Helvetica"/>
              </a:defRPr>
            </a:pPr>
            <a:r>
              <a:rPr dirty="0"/>
              <a:t>LSST Corporation was formed by 4 institutions and grew to 40</a:t>
            </a:r>
            <a:r>
              <a:rPr lang="en-US" dirty="0"/>
              <a:t>+</a:t>
            </a:r>
            <a:r>
              <a:rPr dirty="0"/>
              <a:t> members today; broad community support (U.S. Decadal Survey 2010); approved in 2014</a:t>
            </a:r>
            <a:r>
              <a:rPr lang="en-US" dirty="0"/>
              <a:t>...</a:t>
            </a:r>
            <a:endParaRPr dirty="0"/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16</a:t>
            </a:fld>
            <a:endParaRPr/>
          </a:p>
        </p:txBody>
      </p:sp>
      <p:sp>
        <p:nvSpPr>
          <p:cNvPr id="235" name="How shall we build it: Project Execution Plan"/>
          <p:cNvSpPr txBox="1">
            <a:spLocks noGrp="1"/>
          </p:cNvSpPr>
          <p:nvPr>
            <p:ph type="title"/>
          </p:nvPr>
        </p:nvSpPr>
        <p:spPr>
          <a:xfrm>
            <a:off x="1752600" y="152400"/>
            <a:ext cx="6629400" cy="557213"/>
          </a:xfrm>
          <a:prstGeom prst="rect">
            <a:avLst/>
          </a:prstGeom>
        </p:spPr>
        <p:txBody>
          <a:bodyPr/>
          <a:lstStyle/>
          <a:p>
            <a:r>
              <a:t>How shall we build it: Project Execution Plan   </a:t>
            </a:r>
          </a:p>
        </p:txBody>
      </p:sp>
      <p:sp>
        <p:nvSpPr>
          <p:cNvPr id="236" name="LSST is a Complex Project…"/>
          <p:cNvSpPr txBox="1">
            <a:spLocks noGrp="1"/>
          </p:cNvSpPr>
          <p:nvPr>
            <p:ph type="body" idx="1"/>
          </p:nvPr>
        </p:nvSpPr>
        <p:spPr>
          <a:xfrm>
            <a:off x="381000" y="939800"/>
            <a:ext cx="8534400" cy="551021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Rubin Observatory Construction</a:t>
            </a:r>
            <a:r>
              <a:rPr dirty="0"/>
              <a:t> is a Complex Project</a:t>
            </a:r>
          </a:p>
          <a:p>
            <a:pPr marL="742950" lvl="1" indent="-285750">
              <a:spcBef>
                <a:spcPts val="400"/>
              </a:spcBef>
              <a:defRPr sz="2000"/>
            </a:pPr>
            <a:r>
              <a:rPr dirty="0"/>
              <a:t>Technically challenging</a:t>
            </a:r>
          </a:p>
          <a:p>
            <a:pPr marL="742950" lvl="1" indent="-285750">
              <a:spcBef>
                <a:spcPts val="400"/>
              </a:spcBef>
              <a:defRPr sz="2000"/>
            </a:pPr>
            <a:r>
              <a:rPr dirty="0"/>
              <a:t>Multiple funding sources and a distributed team</a:t>
            </a:r>
          </a:p>
          <a:p>
            <a:r>
              <a:rPr dirty="0"/>
              <a:t>The Project Execution Plan Organizes and Defines the Approach to Construction  </a:t>
            </a:r>
          </a:p>
          <a:p>
            <a:r>
              <a:rPr dirty="0"/>
              <a:t>Examples of PEP content: </a:t>
            </a:r>
          </a:p>
          <a:p>
            <a:pPr marL="914400" lvl="1" indent="-457200">
              <a:spcBef>
                <a:spcPts val="400"/>
              </a:spcBef>
              <a:buFontTx/>
              <a:buAutoNum type="arabicPeriod"/>
              <a:defRPr sz="2000" b="1" i="1"/>
            </a:pPr>
            <a:r>
              <a:rPr dirty="0"/>
              <a:t>Project Organization: a Project Office, SE team, and 4 Delivery Teams with clear lines of responsibility and authority</a:t>
            </a:r>
          </a:p>
          <a:p>
            <a:pPr marL="914400" lvl="1" indent="-457200">
              <a:spcBef>
                <a:spcPts val="400"/>
              </a:spcBef>
              <a:buFontTx/>
              <a:buAutoNum type="arabicPeriod"/>
              <a:defRPr sz="2000" b="1" i="1"/>
            </a:pPr>
            <a:r>
              <a:rPr dirty="0"/>
              <a:t>Risk Management for Risk-averse Federal Agencies </a:t>
            </a:r>
          </a:p>
          <a:p>
            <a:pPr marL="914400" lvl="1" indent="-457200">
              <a:spcBef>
                <a:spcPts val="400"/>
              </a:spcBef>
              <a:buFontTx/>
              <a:buAutoNum type="arabicPeriod"/>
              <a:defRPr sz="2000" b="1" i="1"/>
            </a:pPr>
            <a:r>
              <a:rPr dirty="0"/>
              <a:t>Project Management Control System (PMCS) for Earned Value Techniques</a:t>
            </a:r>
          </a:p>
          <a:p>
            <a:pPr marL="914400" lvl="1" indent="-457200">
              <a:spcBef>
                <a:spcPts val="400"/>
              </a:spcBef>
              <a:buFontTx/>
              <a:buAutoNum type="arabicPeriod"/>
              <a:defRPr sz="2000" b="1" i="1"/>
            </a:pPr>
            <a:r>
              <a:rPr dirty="0"/>
              <a:t>Contingency Management approach</a:t>
            </a: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17</a:t>
            </a:fld>
            <a:endParaRPr/>
          </a:p>
        </p:txBody>
      </p:sp>
      <p:sp>
        <p:nvSpPr>
          <p:cNvPr id="316" name="Data Management Team Organization"/>
          <p:cNvSpPr txBox="1">
            <a:spLocks noGrp="1"/>
          </p:cNvSpPr>
          <p:nvPr>
            <p:ph type="title"/>
          </p:nvPr>
        </p:nvSpPr>
        <p:spPr>
          <a:xfrm>
            <a:off x="122661" y="-325820"/>
            <a:ext cx="8706029" cy="1282262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An Example: </a:t>
            </a:r>
            <a:r>
              <a:rPr dirty="0"/>
              <a:t>Data Management Team Organization</a:t>
            </a:r>
            <a:br>
              <a:rPr lang="en-US" dirty="0"/>
            </a:br>
            <a:r>
              <a:rPr lang="en-US" dirty="0"/>
              <a:t>          The Team is Organized around “Work Breakdown Structure” </a:t>
            </a:r>
            <a:endParaRPr dirty="0"/>
          </a:p>
        </p:txBody>
      </p:sp>
      <p:pic>
        <p:nvPicPr>
          <p:cNvPr id="317" name="a.tiff" descr="a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661" y="809439"/>
            <a:ext cx="8360503" cy="5724819"/>
          </a:xfrm>
          <a:prstGeom prst="rect">
            <a:avLst/>
          </a:prstGeom>
          <a:ln w="12700">
            <a:miter lim="400000"/>
          </a:ln>
        </p:spPr>
      </p:pic>
      <p:sp>
        <p:nvSpPr>
          <p:cNvPr id="318" name="LSST DM: about…"/>
          <p:cNvSpPr txBox="1"/>
          <p:nvPr/>
        </p:nvSpPr>
        <p:spPr>
          <a:xfrm>
            <a:off x="7223883" y="4469129"/>
            <a:ext cx="1749646" cy="9233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b="1"/>
            </a:pPr>
            <a:r>
              <a:rPr dirty="0"/>
              <a:t>LSST DM: about </a:t>
            </a:r>
          </a:p>
          <a:p>
            <a:pPr>
              <a:defRPr b="1"/>
            </a:pPr>
            <a:r>
              <a:rPr dirty="0"/>
              <a:t>500</a:t>
            </a:r>
            <a:r>
              <a:rPr lang="en-US" dirty="0"/>
              <a:t>+</a:t>
            </a:r>
            <a:r>
              <a:rPr dirty="0"/>
              <a:t> FTE-years of effort </a:t>
            </a:r>
          </a:p>
        </p:txBody>
      </p:sp>
      <p:sp>
        <p:nvSpPr>
          <p:cNvPr id="319" name="DISCUSSION: can we dream of projects that take more than one career length?"/>
          <p:cNvSpPr txBox="1"/>
          <p:nvPr/>
        </p:nvSpPr>
        <p:spPr>
          <a:xfrm>
            <a:off x="7159837" y="5421629"/>
            <a:ext cx="1877738" cy="1361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1700">
                <a:solidFill>
                  <a:schemeClr val="accent2">
                    <a:satOff val="-4966"/>
                    <a:lumOff val="-10549"/>
                  </a:schemeClr>
                </a:solidFill>
              </a:defRPr>
            </a:pPr>
            <a:r>
              <a:rPr b="1"/>
              <a:t>DISCUSSION:</a:t>
            </a:r>
            <a:r>
              <a:t> can we dream of projects that take more than one career length? </a:t>
            </a: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LSSTimageProcessingDetail1.pdf" descr="LSSTimageProcessingDetail1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184020" y="-955445"/>
            <a:ext cx="6775960" cy="8768890"/>
          </a:xfrm>
          <a:prstGeom prst="rect">
            <a:avLst/>
          </a:prstGeom>
          <a:ln w="12700">
            <a:miter lim="400000"/>
          </a:ln>
        </p:spPr>
      </p:pic>
      <p:pic>
        <p:nvPicPr>
          <p:cNvPr id="322" name="Rounded Rectangle Rounded rectangle" descr="Rounded Rectangle Rounded rectangle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181987" y="2081775"/>
            <a:ext cx="2044987" cy="4000694"/>
          </a:xfrm>
          <a:prstGeom prst="rect">
            <a:avLst/>
          </a:prstGeom>
          <a:effectLst>
            <a:outerShdw blurRad="63500" dir="18900000" rotWithShape="0">
              <a:srgbClr val="000000">
                <a:alpha val="80000"/>
              </a:srgbClr>
            </a:outerShdw>
          </a:effectLst>
        </p:spPr>
      </p:pic>
      <p:pic>
        <p:nvPicPr>
          <p:cNvPr id="323" name="Rounded Rectangle Rounded rectangle" descr="Rounded Rectangle Rounded rectangle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3892321" y="2082837"/>
            <a:ext cx="4051850" cy="4095735"/>
          </a:xfrm>
          <a:prstGeom prst="rect">
            <a:avLst/>
          </a:prstGeom>
          <a:effectLst>
            <a:outerShdw blurRad="63500" dir="18900000" rotWithShape="0">
              <a:srgbClr val="000000">
                <a:alpha val="80000"/>
              </a:srgbClr>
            </a:outerShdw>
          </a:effectLst>
        </p:spPr>
      </p:pic>
      <p:sp>
        <p:nvSpPr>
          <p:cNvPr id="324" name="yearly"/>
          <p:cNvSpPr txBox="1"/>
          <p:nvPr/>
        </p:nvSpPr>
        <p:spPr>
          <a:xfrm>
            <a:off x="1289343" y="2803782"/>
            <a:ext cx="873542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457200">
              <a:defRPr sz="1600" b="1">
                <a:solidFill>
                  <a:srgbClr val="BC8027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yearly</a:t>
            </a:r>
          </a:p>
        </p:txBody>
      </p:sp>
      <p:sp>
        <p:nvSpPr>
          <p:cNvPr id="325" name="daily"/>
          <p:cNvSpPr txBox="1"/>
          <p:nvPr/>
        </p:nvSpPr>
        <p:spPr>
          <a:xfrm>
            <a:off x="4135229" y="2803782"/>
            <a:ext cx="873542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457200">
              <a:defRPr sz="1600" b="1">
                <a:solidFill>
                  <a:srgbClr val="5747C1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daily</a:t>
            </a:r>
          </a:p>
        </p:txBody>
      </p:sp>
      <p:sp>
        <p:nvSpPr>
          <p:cNvPr id="326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4432300" y="6489700"/>
            <a:ext cx="266700" cy="2794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>
            <a:lvl1pPr algn="ctr" defTabSz="406400">
              <a:defRPr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18</a:t>
            </a:fld>
            <a:endParaRPr/>
          </a:p>
        </p:txBody>
      </p:sp>
      <p:sp>
        <p:nvSpPr>
          <p:cNvPr id="327" name="Software: the “second” LSST instrument"/>
          <p:cNvSpPr txBox="1"/>
          <p:nvPr/>
        </p:nvSpPr>
        <p:spPr>
          <a:xfrm>
            <a:off x="3058248" y="382346"/>
            <a:ext cx="3492430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457200">
              <a:defRPr sz="12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Software: the “second” LSST instrument</a:t>
            </a: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19</a:t>
            </a:fld>
            <a:endParaRPr/>
          </a:p>
        </p:txBody>
      </p:sp>
      <p:sp>
        <p:nvSpPr>
          <p:cNvPr id="330" name="DM is highly geographically distributed"/>
          <p:cNvSpPr txBox="1">
            <a:spLocks noGrp="1"/>
          </p:cNvSpPr>
          <p:nvPr>
            <p:ph type="title"/>
          </p:nvPr>
        </p:nvSpPr>
        <p:spPr>
          <a:xfrm>
            <a:off x="1752600" y="152400"/>
            <a:ext cx="6553200" cy="557213"/>
          </a:xfrm>
          <a:prstGeom prst="rect">
            <a:avLst/>
          </a:prstGeom>
        </p:spPr>
        <p:txBody>
          <a:bodyPr/>
          <a:lstStyle/>
          <a:p>
            <a:r>
              <a:t>DM is highly geographically distributed</a:t>
            </a:r>
          </a:p>
        </p:txBody>
      </p:sp>
      <p:pic>
        <p:nvPicPr>
          <p:cNvPr id="331" name="a.tiff" descr="a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718" y="799932"/>
            <a:ext cx="8556564" cy="564573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29663" y="6459378"/>
            <a:ext cx="162060" cy="2311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2</a:t>
            </a:fld>
            <a:endParaRPr/>
          </a:p>
        </p:txBody>
      </p:sp>
      <p:sp>
        <p:nvSpPr>
          <p:cNvPr id="111" name="DISCLAIMER"/>
          <p:cNvSpPr txBox="1"/>
          <p:nvPr/>
        </p:nvSpPr>
        <p:spPr>
          <a:xfrm>
            <a:off x="1944867" y="129485"/>
            <a:ext cx="6832681" cy="49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>
            <a:lvl1pPr defTabSz="457200">
              <a:defRPr sz="2800" b="1">
                <a:solidFill>
                  <a:srgbClr val="1F497D"/>
                </a:solidFill>
              </a:defRPr>
            </a:lvl1pPr>
          </a:lstStyle>
          <a:p>
            <a:r>
              <a:t>DISCLAIMER</a:t>
            </a:r>
          </a:p>
        </p:txBody>
      </p:sp>
      <p:sp>
        <p:nvSpPr>
          <p:cNvPr id="112" name="I am not the LSST Project Manager!!!"/>
          <p:cNvSpPr txBox="1"/>
          <p:nvPr/>
        </p:nvSpPr>
        <p:spPr>
          <a:xfrm>
            <a:off x="-1710316" y="806700"/>
            <a:ext cx="9078068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 algn="r" defTabSz="457200">
              <a:defRPr sz="2400">
                <a:solidFill>
                  <a:srgbClr val="1F497D"/>
                </a:solidFill>
              </a:defRPr>
            </a:lvl1pPr>
          </a:lstStyle>
          <a:p>
            <a:r>
              <a:rPr dirty="0"/>
              <a:t>I am not the </a:t>
            </a:r>
            <a:r>
              <a:rPr lang="en-US" dirty="0"/>
              <a:t>Rubin Obs. Construction </a:t>
            </a:r>
            <a:r>
              <a:rPr dirty="0"/>
              <a:t>Project Manager!!!</a:t>
            </a:r>
          </a:p>
        </p:txBody>
      </p:sp>
      <p:sp>
        <p:nvSpPr>
          <p:cNvPr id="113" name="This fine fellow is :"/>
          <p:cNvSpPr txBox="1"/>
          <p:nvPr/>
        </p:nvSpPr>
        <p:spPr>
          <a:xfrm>
            <a:off x="-5571116" y="1507157"/>
            <a:ext cx="8419853" cy="447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r" defTabSz="457200">
              <a:defRPr sz="2400">
                <a:solidFill>
                  <a:srgbClr val="1F497D"/>
                </a:solidFill>
              </a:defRPr>
            </a:lvl1pPr>
          </a:lstStyle>
          <a:p>
            <a:r>
              <a:t>This fine fellow is : </a:t>
            </a:r>
          </a:p>
        </p:txBody>
      </p:sp>
      <p:sp>
        <p:nvSpPr>
          <p:cNvPr id="114" name="and many slides in this deck I stole from him :)"/>
          <p:cNvSpPr txBox="1"/>
          <p:nvPr/>
        </p:nvSpPr>
        <p:spPr>
          <a:xfrm>
            <a:off x="-110116" y="6159750"/>
            <a:ext cx="8419853" cy="447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r" defTabSz="457200">
              <a:defRPr sz="2400">
                <a:solidFill>
                  <a:srgbClr val="1F497D"/>
                </a:solidFill>
              </a:defRPr>
            </a:lvl1pPr>
          </a:lstStyle>
          <a:p>
            <a:r>
              <a:t>and many slides in this deck I stole from him :)</a:t>
            </a:r>
          </a:p>
        </p:txBody>
      </p:sp>
      <p:pic>
        <p:nvPicPr>
          <p:cNvPr id="115" name="a.tiff" descr="a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729" y="1433115"/>
            <a:ext cx="3352542" cy="3991770"/>
          </a:xfrm>
          <a:prstGeom prst="rect">
            <a:avLst/>
          </a:prstGeom>
          <a:ln w="12700">
            <a:miter lim="400000"/>
          </a:ln>
        </p:spPr>
      </p:pic>
      <p:sp>
        <p:nvSpPr>
          <p:cNvPr id="116" name="Victor Krabbendam, LSST Project Manager"/>
          <p:cNvSpPr txBox="1"/>
          <p:nvPr/>
        </p:nvSpPr>
        <p:spPr>
          <a:xfrm>
            <a:off x="-808616" y="5359650"/>
            <a:ext cx="9805471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 algn="r" defTabSz="457200">
              <a:defRPr sz="2400">
                <a:solidFill>
                  <a:srgbClr val="3C3AFF"/>
                </a:solidFill>
              </a:defRPr>
            </a:lvl1pPr>
          </a:lstStyle>
          <a:p>
            <a:r>
              <a:rPr dirty="0"/>
              <a:t>Victor </a:t>
            </a:r>
            <a:r>
              <a:rPr dirty="0" err="1"/>
              <a:t>Krabbendam</a:t>
            </a:r>
            <a:r>
              <a:rPr dirty="0"/>
              <a:t>, </a:t>
            </a:r>
            <a:r>
              <a:rPr lang="en-US" dirty="0"/>
              <a:t>Rubin Observatory Construction</a:t>
            </a:r>
            <a:r>
              <a:rPr dirty="0"/>
              <a:t> Project Manager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731C4A8-E156-D7B7-EF2C-6D237702BB98}"/>
              </a:ext>
            </a:extLst>
          </p:cNvPr>
          <p:cNvSpPr/>
          <p:nvPr/>
        </p:nvSpPr>
        <p:spPr>
          <a:xfrm>
            <a:off x="139147" y="69574"/>
            <a:ext cx="1490870" cy="557213"/>
          </a:xfrm>
          <a:prstGeom prst="rect">
            <a:avLst/>
          </a:prstGeom>
          <a:solidFill>
            <a:schemeClr val="bg1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20</a:t>
            </a:fld>
            <a:endParaRPr/>
          </a:p>
        </p:txBody>
      </p:sp>
      <p:sp>
        <p:nvSpPr>
          <p:cNvPr id="334" name="Documentation and communication are important!"/>
          <p:cNvSpPr txBox="1">
            <a:spLocks noGrp="1"/>
          </p:cNvSpPr>
          <p:nvPr>
            <p:ph type="title"/>
          </p:nvPr>
        </p:nvSpPr>
        <p:spPr>
          <a:xfrm>
            <a:off x="1587500" y="139700"/>
            <a:ext cx="7467600" cy="557213"/>
          </a:xfrm>
          <a:prstGeom prst="rect">
            <a:avLst/>
          </a:prstGeom>
        </p:spPr>
        <p:txBody>
          <a:bodyPr/>
          <a:lstStyle/>
          <a:p>
            <a:r>
              <a:t>Documentation and communication are important! </a:t>
            </a:r>
          </a:p>
        </p:txBody>
      </p:sp>
      <p:pic>
        <p:nvPicPr>
          <p:cNvPr id="335" name="project_communication_swing.tiff" descr="project_communication_swing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604" y="923501"/>
            <a:ext cx="7374792" cy="5523215"/>
          </a:xfrm>
          <a:prstGeom prst="rect">
            <a:avLst/>
          </a:prstGeom>
          <a:ln w="12700">
            <a:miter lim="400000"/>
          </a:ln>
        </p:spPr>
      </p:pic>
      <p:sp>
        <p:nvSpPr>
          <p:cNvPr id="336" name="Rectangle"/>
          <p:cNvSpPr/>
          <p:nvPr/>
        </p:nvSpPr>
        <p:spPr>
          <a:xfrm>
            <a:off x="931912" y="3208064"/>
            <a:ext cx="1341091" cy="441872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337" name="Rectangle"/>
          <p:cNvSpPr/>
          <p:nvPr/>
        </p:nvSpPr>
        <p:spPr>
          <a:xfrm>
            <a:off x="2417812" y="3208064"/>
            <a:ext cx="1341091" cy="441872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338" name="Rectangle"/>
          <p:cNvSpPr/>
          <p:nvPr/>
        </p:nvSpPr>
        <p:spPr>
          <a:xfrm>
            <a:off x="3903712" y="3208064"/>
            <a:ext cx="1341091" cy="441872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339" name="Rectangle"/>
          <p:cNvSpPr/>
          <p:nvPr/>
        </p:nvSpPr>
        <p:spPr>
          <a:xfrm>
            <a:off x="5389612" y="3208064"/>
            <a:ext cx="1341091" cy="441872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340" name="Rectangle"/>
          <p:cNvSpPr/>
          <p:nvPr/>
        </p:nvSpPr>
        <p:spPr>
          <a:xfrm>
            <a:off x="6875512" y="3208064"/>
            <a:ext cx="1341091" cy="441872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341" name="Rectangle"/>
          <p:cNvSpPr/>
          <p:nvPr/>
        </p:nvSpPr>
        <p:spPr>
          <a:xfrm>
            <a:off x="931912" y="5963964"/>
            <a:ext cx="1341091" cy="441871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342" name="Rectangle"/>
          <p:cNvSpPr/>
          <p:nvPr/>
        </p:nvSpPr>
        <p:spPr>
          <a:xfrm>
            <a:off x="2417812" y="5963964"/>
            <a:ext cx="1341091" cy="441871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343" name="Rectangle"/>
          <p:cNvSpPr/>
          <p:nvPr/>
        </p:nvSpPr>
        <p:spPr>
          <a:xfrm>
            <a:off x="3901454" y="5963964"/>
            <a:ext cx="1341092" cy="441871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344" name="Rectangle"/>
          <p:cNvSpPr/>
          <p:nvPr/>
        </p:nvSpPr>
        <p:spPr>
          <a:xfrm>
            <a:off x="5389612" y="5963964"/>
            <a:ext cx="1341091" cy="441871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345" name="Rectangle"/>
          <p:cNvSpPr/>
          <p:nvPr/>
        </p:nvSpPr>
        <p:spPr>
          <a:xfrm>
            <a:off x="6875512" y="5963964"/>
            <a:ext cx="1341091" cy="441871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346" name="How the customer explained it"/>
          <p:cNvSpPr txBox="1"/>
          <p:nvPr/>
        </p:nvSpPr>
        <p:spPr>
          <a:xfrm>
            <a:off x="950082" y="3249929"/>
            <a:ext cx="1304750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000"/>
            </a:lvl1pPr>
          </a:lstStyle>
          <a:p>
            <a:r>
              <a:t>How the customer explained it</a:t>
            </a:r>
          </a:p>
        </p:txBody>
      </p:sp>
      <p:sp>
        <p:nvSpPr>
          <p:cNvPr id="347" name="How the Project Leader understood it"/>
          <p:cNvSpPr txBox="1"/>
          <p:nvPr/>
        </p:nvSpPr>
        <p:spPr>
          <a:xfrm>
            <a:off x="2466853" y="3243579"/>
            <a:ext cx="1304750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000"/>
            </a:lvl1pPr>
          </a:lstStyle>
          <a:p>
            <a:r>
              <a:t>How the Project Leader understood it</a:t>
            </a:r>
          </a:p>
        </p:txBody>
      </p:sp>
      <p:sp>
        <p:nvSpPr>
          <p:cNvPr id="348" name="How the Analyst designed it"/>
          <p:cNvSpPr txBox="1"/>
          <p:nvPr/>
        </p:nvSpPr>
        <p:spPr>
          <a:xfrm>
            <a:off x="3891012" y="3243579"/>
            <a:ext cx="1304749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000"/>
            </a:lvl1pPr>
          </a:lstStyle>
          <a:p>
            <a:r>
              <a:t>How the Analyst designed it</a:t>
            </a:r>
          </a:p>
        </p:txBody>
      </p:sp>
      <p:sp>
        <p:nvSpPr>
          <p:cNvPr id="349" name="How the Programmer wrote it"/>
          <p:cNvSpPr txBox="1"/>
          <p:nvPr/>
        </p:nvSpPr>
        <p:spPr>
          <a:xfrm>
            <a:off x="5438653" y="3243579"/>
            <a:ext cx="1304750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000"/>
            </a:lvl1pPr>
          </a:lstStyle>
          <a:p>
            <a:r>
              <a:t>How the Programmer wrote it </a:t>
            </a:r>
          </a:p>
        </p:txBody>
      </p:sp>
      <p:sp>
        <p:nvSpPr>
          <p:cNvPr id="350" name="How the Business Consultant described it"/>
          <p:cNvSpPr txBox="1"/>
          <p:nvPr/>
        </p:nvSpPr>
        <p:spPr>
          <a:xfrm>
            <a:off x="6831941" y="3243579"/>
            <a:ext cx="1428232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000"/>
            </a:lvl1pPr>
          </a:lstStyle>
          <a:p>
            <a:r>
              <a:t>How the Business Consultant described it</a:t>
            </a:r>
          </a:p>
        </p:txBody>
      </p:sp>
      <p:sp>
        <p:nvSpPr>
          <p:cNvPr id="351" name="How the project was documented"/>
          <p:cNvSpPr txBox="1"/>
          <p:nvPr/>
        </p:nvSpPr>
        <p:spPr>
          <a:xfrm>
            <a:off x="950082" y="5999479"/>
            <a:ext cx="1304750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000"/>
            </a:lvl1pPr>
          </a:lstStyle>
          <a:p>
            <a:r>
              <a:t>How the project was documented</a:t>
            </a:r>
          </a:p>
        </p:txBody>
      </p:sp>
      <p:sp>
        <p:nvSpPr>
          <p:cNvPr id="352" name="What Operations Installed"/>
          <p:cNvSpPr txBox="1"/>
          <p:nvPr/>
        </p:nvSpPr>
        <p:spPr>
          <a:xfrm>
            <a:off x="2466853" y="5999479"/>
            <a:ext cx="1304750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000"/>
            </a:lvl1pPr>
          </a:lstStyle>
          <a:p>
            <a:r>
              <a:t>What Operations Installed </a:t>
            </a:r>
          </a:p>
        </p:txBody>
      </p:sp>
      <p:sp>
        <p:nvSpPr>
          <p:cNvPr id="353" name="How the customer was billed"/>
          <p:cNvSpPr txBox="1"/>
          <p:nvPr/>
        </p:nvSpPr>
        <p:spPr>
          <a:xfrm>
            <a:off x="3921882" y="5999479"/>
            <a:ext cx="1304750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000"/>
            </a:lvl1pPr>
          </a:lstStyle>
          <a:p>
            <a:r>
              <a:t>How the customer was billed</a:t>
            </a:r>
          </a:p>
        </p:txBody>
      </p:sp>
      <p:sp>
        <p:nvSpPr>
          <p:cNvPr id="354" name="How it was supported"/>
          <p:cNvSpPr txBox="1"/>
          <p:nvPr/>
        </p:nvSpPr>
        <p:spPr>
          <a:xfrm>
            <a:off x="5376912" y="5999479"/>
            <a:ext cx="1304749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000"/>
            </a:lvl1pPr>
          </a:lstStyle>
          <a:p>
            <a:r>
              <a:t>How it was supported</a:t>
            </a:r>
          </a:p>
        </p:txBody>
      </p:sp>
      <p:sp>
        <p:nvSpPr>
          <p:cNvPr id="355" name="What the customer really needed"/>
          <p:cNvSpPr txBox="1"/>
          <p:nvPr/>
        </p:nvSpPr>
        <p:spPr>
          <a:xfrm>
            <a:off x="6893683" y="5999479"/>
            <a:ext cx="1304749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000"/>
            </a:lvl1pPr>
          </a:lstStyle>
          <a:p>
            <a:r>
              <a:t>What the customer really needed</a:t>
            </a:r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21</a:t>
            </a:fld>
            <a:endParaRPr/>
          </a:p>
        </p:txBody>
      </p:sp>
      <p:sp>
        <p:nvSpPr>
          <p:cNvPr id="358" name="DM Top-level Document Tree"/>
          <p:cNvSpPr txBox="1">
            <a:spLocks noGrp="1"/>
          </p:cNvSpPr>
          <p:nvPr>
            <p:ph type="title"/>
          </p:nvPr>
        </p:nvSpPr>
        <p:spPr>
          <a:xfrm>
            <a:off x="1752600" y="152400"/>
            <a:ext cx="6553200" cy="557213"/>
          </a:xfrm>
          <a:prstGeom prst="rect">
            <a:avLst/>
          </a:prstGeom>
        </p:spPr>
        <p:txBody>
          <a:bodyPr/>
          <a:lstStyle/>
          <a:p>
            <a:r>
              <a:t>DM Top-level Document Tree</a:t>
            </a:r>
          </a:p>
        </p:txBody>
      </p:sp>
      <p:pic>
        <p:nvPicPr>
          <p:cNvPr id="359" name="a.tiff" descr="a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77" y="973324"/>
            <a:ext cx="8976246" cy="481910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22</a:t>
            </a:fld>
            <a:endParaRPr/>
          </a:p>
        </p:txBody>
      </p:sp>
      <p:sp>
        <p:nvSpPr>
          <p:cNvPr id="362" name="DM Verification Plan"/>
          <p:cNvSpPr txBox="1">
            <a:spLocks noGrp="1"/>
          </p:cNvSpPr>
          <p:nvPr>
            <p:ph type="title"/>
          </p:nvPr>
        </p:nvSpPr>
        <p:spPr>
          <a:xfrm>
            <a:off x="1752600" y="152400"/>
            <a:ext cx="6553200" cy="557213"/>
          </a:xfrm>
          <a:prstGeom prst="rect">
            <a:avLst/>
          </a:prstGeom>
        </p:spPr>
        <p:txBody>
          <a:bodyPr/>
          <a:lstStyle/>
          <a:p>
            <a:r>
              <a:t>DM Verification Plan </a:t>
            </a:r>
          </a:p>
        </p:txBody>
      </p:sp>
      <p:pic>
        <p:nvPicPr>
          <p:cNvPr id="363" name="a.tiff" descr="a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742" y="825951"/>
            <a:ext cx="7986970" cy="553471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23</a:t>
            </a:fld>
            <a:endParaRPr/>
          </a:p>
        </p:txBody>
      </p:sp>
      <p:pic>
        <p:nvPicPr>
          <p:cNvPr id="366" name="C:\Users\vkrabbendam\AppData\Local\Microsoft\Windows\Temporary Internet Files\Content.Outlook\GM1Y3WTT\LSST MS Plan.png" descr="C:\Users\vkrabbendam\AppData\Local\Microsoft\Windows\Temporary Internet Files\Content.Outlook\GM1Y3WTT\LSST MS Plan.png"/>
          <p:cNvPicPr>
            <a:picLocks noChangeAspect="1"/>
          </p:cNvPicPr>
          <p:nvPr/>
        </p:nvPicPr>
        <p:blipFill>
          <a:blip r:embed="rId2"/>
          <a:srcRect l="6148"/>
          <a:stretch>
            <a:fillRect/>
          </a:stretch>
        </p:blipFill>
        <p:spPr>
          <a:xfrm>
            <a:off x="0" y="1407818"/>
            <a:ext cx="9144000" cy="4307183"/>
          </a:xfrm>
          <a:prstGeom prst="rect">
            <a:avLst/>
          </a:prstGeom>
          <a:ln w="12700">
            <a:miter lim="400000"/>
          </a:ln>
        </p:spPr>
      </p:pic>
      <p:sp>
        <p:nvSpPr>
          <p:cNvPr id="367" name="Integrated Master Schedule: Construction to Operations"/>
          <p:cNvSpPr txBox="1">
            <a:spLocks noGrp="1"/>
          </p:cNvSpPr>
          <p:nvPr>
            <p:ph type="title"/>
          </p:nvPr>
        </p:nvSpPr>
        <p:spPr>
          <a:xfrm>
            <a:off x="1600200" y="152400"/>
            <a:ext cx="7543800" cy="557213"/>
          </a:xfrm>
          <a:prstGeom prst="rect">
            <a:avLst/>
          </a:prstGeom>
        </p:spPr>
        <p:txBody>
          <a:bodyPr/>
          <a:lstStyle>
            <a:lvl1pPr defTabSz="425195">
              <a:defRPr sz="2232"/>
            </a:lvl1pPr>
          </a:lstStyle>
          <a:p>
            <a:r>
              <a:t>Integrated Master Schedule: Construction to Operations</a:t>
            </a:r>
          </a:p>
        </p:txBody>
      </p:sp>
      <p:sp>
        <p:nvSpPr>
          <p:cNvPr id="368" name="Adjust Start for 1 August and Transition to MREFC"/>
          <p:cNvSpPr txBox="1"/>
          <p:nvPr/>
        </p:nvSpPr>
        <p:spPr>
          <a:xfrm>
            <a:off x="152400" y="3200400"/>
            <a:ext cx="1981200" cy="447040"/>
          </a:xfrm>
          <a:prstGeom prst="rect">
            <a:avLst/>
          </a:prstGeom>
          <a:solidFill>
            <a:srgbClr val="B9CDE5">
              <a:alpha val="84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1200"/>
            </a:lvl1pPr>
          </a:lstStyle>
          <a:p>
            <a:r>
              <a:t>Adjust Start for 1 August and Transition to MREFC</a:t>
            </a:r>
          </a:p>
        </p:txBody>
      </p:sp>
      <p:sp>
        <p:nvSpPr>
          <p:cNvPr id="369" name="Start Early Commissioning with ComCam"/>
          <p:cNvSpPr txBox="1"/>
          <p:nvPr/>
        </p:nvSpPr>
        <p:spPr>
          <a:xfrm>
            <a:off x="4495800" y="1066800"/>
            <a:ext cx="1219200" cy="624840"/>
          </a:xfrm>
          <a:prstGeom prst="rect">
            <a:avLst/>
          </a:prstGeom>
          <a:solidFill>
            <a:srgbClr val="2284A4">
              <a:alpha val="84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1200" b="1">
                <a:solidFill>
                  <a:srgbClr val="FFFFFF"/>
                </a:solidFill>
              </a:defRPr>
            </a:lvl1pPr>
          </a:lstStyle>
          <a:p>
            <a:r>
              <a:t>Start Early Commissioning with ComCam</a:t>
            </a:r>
          </a:p>
        </p:txBody>
      </p:sp>
      <p:sp>
        <p:nvSpPr>
          <p:cNvPr id="370" name="Line"/>
          <p:cNvSpPr/>
          <p:nvPr/>
        </p:nvSpPr>
        <p:spPr>
          <a:xfrm>
            <a:off x="5105400" y="1713131"/>
            <a:ext cx="1" cy="725270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371" name="Install Camera"/>
          <p:cNvSpPr txBox="1"/>
          <p:nvPr/>
        </p:nvSpPr>
        <p:spPr>
          <a:xfrm>
            <a:off x="5539449" y="1828800"/>
            <a:ext cx="762001" cy="447040"/>
          </a:xfrm>
          <a:prstGeom prst="rect">
            <a:avLst/>
          </a:prstGeom>
          <a:solidFill>
            <a:srgbClr val="2284A4">
              <a:alpha val="84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1200" b="1">
                <a:solidFill>
                  <a:srgbClr val="FFFFFF"/>
                </a:solidFill>
              </a:defRPr>
            </a:lvl1pPr>
          </a:lstStyle>
          <a:p>
            <a:r>
              <a:t>Install Camera</a:t>
            </a:r>
          </a:p>
        </p:txBody>
      </p:sp>
      <p:sp>
        <p:nvSpPr>
          <p:cNvPr id="372" name="Line"/>
          <p:cNvSpPr/>
          <p:nvPr/>
        </p:nvSpPr>
        <p:spPr>
          <a:xfrm flipH="1">
            <a:off x="5551024" y="2286000"/>
            <a:ext cx="2" cy="381004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373" name="Science Verification"/>
          <p:cNvSpPr txBox="1"/>
          <p:nvPr/>
        </p:nvSpPr>
        <p:spPr>
          <a:xfrm>
            <a:off x="6400800" y="1981200"/>
            <a:ext cx="990600" cy="447040"/>
          </a:xfrm>
          <a:prstGeom prst="rect">
            <a:avLst/>
          </a:prstGeom>
          <a:solidFill>
            <a:srgbClr val="2284A4">
              <a:alpha val="84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1200" b="1">
                <a:solidFill>
                  <a:srgbClr val="FFFFFF"/>
                </a:solidFill>
              </a:defRPr>
            </a:lvl1pPr>
          </a:lstStyle>
          <a:p>
            <a:r>
              <a:t>Science Verification</a:t>
            </a:r>
          </a:p>
        </p:txBody>
      </p:sp>
      <p:sp>
        <p:nvSpPr>
          <p:cNvPr id="374" name="Line"/>
          <p:cNvSpPr/>
          <p:nvPr/>
        </p:nvSpPr>
        <p:spPr>
          <a:xfrm>
            <a:off x="6400800" y="2438399"/>
            <a:ext cx="1" cy="1147466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375" name="Early Completion"/>
          <p:cNvSpPr txBox="1"/>
          <p:nvPr/>
        </p:nvSpPr>
        <p:spPr>
          <a:xfrm>
            <a:off x="6705600" y="2667000"/>
            <a:ext cx="990600" cy="447040"/>
          </a:xfrm>
          <a:prstGeom prst="rect">
            <a:avLst/>
          </a:prstGeom>
          <a:solidFill>
            <a:srgbClr val="2284A4">
              <a:alpha val="84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1200" b="1">
                <a:solidFill>
                  <a:srgbClr val="FFFFFF"/>
                </a:solidFill>
              </a:defRPr>
            </a:lvl1pPr>
          </a:lstStyle>
          <a:p>
            <a:r>
              <a:t>Early Completion</a:t>
            </a:r>
          </a:p>
        </p:txBody>
      </p:sp>
      <p:sp>
        <p:nvSpPr>
          <p:cNvPr id="376" name="Line"/>
          <p:cNvSpPr/>
          <p:nvPr/>
        </p:nvSpPr>
        <p:spPr>
          <a:xfrm>
            <a:off x="6705600" y="3124199"/>
            <a:ext cx="1" cy="1147466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377" name="Double Arrow"/>
          <p:cNvSpPr/>
          <p:nvPr/>
        </p:nvSpPr>
        <p:spPr>
          <a:xfrm>
            <a:off x="6705600" y="4876800"/>
            <a:ext cx="914400" cy="228600"/>
          </a:xfrm>
          <a:prstGeom prst="leftRight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5DB7D1"/>
              </a:gs>
              <a:gs pos="100000">
                <a:srgbClr val="2284A4"/>
              </a:gs>
            </a:gsLst>
            <a:lin ang="4680001"/>
          </a:gradFill>
          <a:ln w="3175">
            <a:solidFill>
              <a:srgbClr val="5293A5"/>
            </a:solidFill>
          </a:ln>
        </p:spPr>
        <p:txBody>
          <a:bodyPr lIns="45719" rIns="45719"/>
          <a:lstStyle/>
          <a:p>
            <a:pPr algn="ctr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78" name="13 Mo Contingency"/>
          <p:cNvSpPr txBox="1"/>
          <p:nvPr/>
        </p:nvSpPr>
        <p:spPr>
          <a:xfrm>
            <a:off x="7632700" y="4876800"/>
            <a:ext cx="1447800" cy="269240"/>
          </a:xfrm>
          <a:prstGeom prst="rect">
            <a:avLst/>
          </a:prstGeom>
          <a:solidFill>
            <a:srgbClr val="2284A4">
              <a:alpha val="84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1200" b="1">
                <a:solidFill>
                  <a:srgbClr val="FFFFFF"/>
                </a:solidFill>
              </a:defRPr>
            </a:lvl1pPr>
          </a:lstStyle>
          <a:p>
            <a:r>
              <a:t>13 Mo Contingency</a:t>
            </a:r>
          </a:p>
        </p:txBody>
      </p:sp>
      <p:sp>
        <p:nvSpPr>
          <p:cNvPr id="379" name="Operations Review"/>
          <p:cNvSpPr txBox="1"/>
          <p:nvPr/>
        </p:nvSpPr>
        <p:spPr>
          <a:xfrm>
            <a:off x="1752600" y="3810000"/>
            <a:ext cx="1066800" cy="447040"/>
          </a:xfrm>
          <a:prstGeom prst="rect">
            <a:avLst/>
          </a:prstGeom>
          <a:solidFill>
            <a:srgbClr val="2284A4">
              <a:alpha val="84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1200" b="1">
                <a:solidFill>
                  <a:srgbClr val="FFFFFF"/>
                </a:solidFill>
              </a:defRPr>
            </a:lvl1pPr>
          </a:lstStyle>
          <a:p>
            <a:r>
              <a:t>Operations Review</a:t>
            </a:r>
          </a:p>
        </p:txBody>
      </p:sp>
      <p:sp>
        <p:nvSpPr>
          <p:cNvPr id="380" name="Line"/>
          <p:cNvSpPr/>
          <p:nvPr/>
        </p:nvSpPr>
        <p:spPr>
          <a:xfrm>
            <a:off x="2286000" y="4271664"/>
            <a:ext cx="0" cy="533401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381" name="April 1, 2019 Early Ops Start"/>
          <p:cNvSpPr txBox="1"/>
          <p:nvPr/>
        </p:nvSpPr>
        <p:spPr>
          <a:xfrm>
            <a:off x="4038600" y="4038600"/>
            <a:ext cx="1066800" cy="624840"/>
          </a:xfrm>
          <a:prstGeom prst="rect">
            <a:avLst/>
          </a:prstGeom>
          <a:solidFill>
            <a:schemeClr val="accent3">
              <a:alpha val="840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1200" b="1">
                <a:solidFill>
                  <a:srgbClr val="FFFFFF"/>
                </a:solidFill>
              </a:defRPr>
            </a:lvl1pPr>
          </a:lstStyle>
          <a:p>
            <a:r>
              <a:t>April 1, 2019 Early Ops Start</a:t>
            </a:r>
          </a:p>
        </p:txBody>
      </p:sp>
      <p:sp>
        <p:nvSpPr>
          <p:cNvPr id="382" name="Line"/>
          <p:cNvSpPr/>
          <p:nvPr/>
        </p:nvSpPr>
        <p:spPr>
          <a:xfrm>
            <a:off x="4572000" y="4684930"/>
            <a:ext cx="1" cy="348735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383" name="Shape"/>
          <p:cNvSpPr/>
          <p:nvPr/>
        </p:nvSpPr>
        <p:spPr>
          <a:xfrm>
            <a:off x="762000" y="2590800"/>
            <a:ext cx="228600" cy="6096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4050"/>
                </a:moveTo>
                <a:lnTo>
                  <a:pt x="10800" y="0"/>
                </a:lnTo>
                <a:lnTo>
                  <a:pt x="21600" y="4050"/>
                </a:lnTo>
                <a:lnTo>
                  <a:pt x="16200" y="4050"/>
                </a:lnTo>
                <a:lnTo>
                  <a:pt x="16200" y="21600"/>
                </a:lnTo>
                <a:lnTo>
                  <a:pt x="5400" y="21600"/>
                </a:lnTo>
                <a:lnTo>
                  <a:pt x="5400" y="4050"/>
                </a:lnTo>
                <a:close/>
              </a:path>
            </a:pathLst>
          </a:custGeom>
          <a:solidFill>
            <a:srgbClr val="B9CDE5"/>
          </a:solidFill>
          <a:ln w="3175">
            <a:solidFill>
              <a:srgbClr val="5293A5"/>
            </a:solidFill>
          </a:ln>
        </p:spPr>
        <p:txBody>
          <a:bodyPr lIns="45719" rIns="45719"/>
          <a:lstStyle/>
          <a:p>
            <a:pPr algn="ctr">
              <a:defRPr sz="1600"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24</a:t>
            </a:fld>
            <a:endParaRPr/>
          </a:p>
        </p:txBody>
      </p:sp>
      <p:sp>
        <p:nvSpPr>
          <p:cNvPr id="443" name="Main management methods for ensuring progress"/>
          <p:cNvSpPr txBox="1">
            <a:spLocks noGrp="1"/>
          </p:cNvSpPr>
          <p:nvPr>
            <p:ph type="title"/>
          </p:nvPr>
        </p:nvSpPr>
        <p:spPr>
          <a:xfrm>
            <a:off x="1828800" y="50800"/>
            <a:ext cx="7174012" cy="557213"/>
          </a:xfrm>
          <a:prstGeom prst="rect">
            <a:avLst/>
          </a:prstGeom>
        </p:spPr>
        <p:txBody>
          <a:bodyPr/>
          <a:lstStyle>
            <a:lvl1pPr defTabSz="452627">
              <a:defRPr sz="2376"/>
            </a:lvl1pPr>
          </a:lstStyle>
          <a:p>
            <a:r>
              <a:t>Main management methods for ensuring progress </a:t>
            </a:r>
          </a:p>
        </p:txBody>
      </p:sp>
      <p:sp>
        <p:nvSpPr>
          <p:cNvPr id="444" name="milestones: need to be verifiable so that schedule slips can be detected (e.g. milestone trend analysis)…"/>
          <p:cNvSpPr txBox="1"/>
          <p:nvPr/>
        </p:nvSpPr>
        <p:spPr>
          <a:xfrm>
            <a:off x="170353" y="767079"/>
            <a:ext cx="8209271" cy="60016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marL="240631" indent="-240631" defTabSz="457200">
              <a:buSzPct val="100000"/>
              <a:buChar char="-"/>
              <a:defRPr sz="2400">
                <a:latin typeface="+mj-lt"/>
                <a:ea typeface="+mj-ea"/>
                <a:cs typeface="+mj-cs"/>
                <a:sym typeface="Helvetica"/>
              </a:defRPr>
            </a:pPr>
            <a:r>
              <a:rPr b="1" dirty="0"/>
              <a:t>milestones</a:t>
            </a:r>
            <a:r>
              <a:rPr dirty="0"/>
              <a:t>: need to be verifiable so that schedule slips can be detected (e.g. milestone trend analysis)</a:t>
            </a:r>
          </a:p>
          <a:p>
            <a:pPr marL="240631" indent="-240631" defTabSz="457200">
              <a:buSzPct val="100000"/>
              <a:buChar char="-"/>
              <a:defRPr sz="2400">
                <a:latin typeface="+mj-lt"/>
                <a:ea typeface="+mj-ea"/>
                <a:cs typeface="+mj-cs"/>
                <a:sym typeface="Helvetica"/>
              </a:defRPr>
            </a:pPr>
            <a:r>
              <a:rPr b="1" dirty="0"/>
              <a:t>reviews</a:t>
            </a:r>
            <a:r>
              <a:rPr dirty="0"/>
              <a:t>: need to be conducted honestly so that problems  can be uncovered in timely manner (often external)</a:t>
            </a:r>
          </a:p>
          <a:p>
            <a:pPr marL="240631" indent="-240631" defTabSz="457200">
              <a:buSzPct val="100000"/>
              <a:buChar char="-"/>
              <a:defRPr sz="2400">
                <a:latin typeface="+mj-lt"/>
                <a:ea typeface="+mj-ea"/>
                <a:cs typeface="+mj-cs"/>
                <a:sym typeface="Helvetica"/>
              </a:defRPr>
            </a:pPr>
            <a:r>
              <a:rPr dirty="0"/>
              <a:t>requirements management (change control)</a:t>
            </a:r>
          </a:p>
          <a:p>
            <a:pPr defTabSz="457200">
              <a:defRPr sz="2400">
                <a:latin typeface="+mj-lt"/>
                <a:ea typeface="+mj-ea"/>
                <a:cs typeface="+mj-cs"/>
                <a:sym typeface="Helvetica"/>
              </a:defRPr>
            </a:pPr>
            <a:endParaRPr dirty="0"/>
          </a:p>
          <a:p>
            <a:pPr defTabSz="457200">
              <a:defRPr sz="2400">
                <a:latin typeface="+mj-lt"/>
                <a:ea typeface="+mj-ea"/>
                <a:cs typeface="+mj-cs"/>
                <a:sym typeface="Helvetica"/>
              </a:defRPr>
            </a:pPr>
            <a:r>
              <a:rPr b="1" dirty="0"/>
              <a:t>while paying due attention to: </a:t>
            </a:r>
          </a:p>
          <a:p>
            <a:pPr defTabSz="457200">
              <a:defRPr sz="2400">
                <a:latin typeface="+mj-lt"/>
                <a:ea typeface="+mj-ea"/>
                <a:cs typeface="+mj-cs"/>
                <a:sym typeface="Helvetica"/>
              </a:defRPr>
            </a:pPr>
            <a:r>
              <a:rPr dirty="0"/>
              <a:t>- cost and schedule management</a:t>
            </a:r>
          </a:p>
          <a:p>
            <a:pPr defTabSz="457200">
              <a:defRPr sz="2400">
                <a:latin typeface="+mj-lt"/>
                <a:ea typeface="+mj-ea"/>
                <a:cs typeface="+mj-cs"/>
                <a:sym typeface="Helvetica"/>
              </a:defRPr>
            </a:pPr>
            <a:r>
              <a:rPr dirty="0"/>
              <a:t>- risk management </a:t>
            </a:r>
          </a:p>
          <a:p>
            <a:pPr marL="240631" indent="-240631" defTabSz="457200">
              <a:buSzPct val="100000"/>
              <a:buChar char="-"/>
              <a:defRPr sz="2400">
                <a:latin typeface="+mj-lt"/>
                <a:ea typeface="+mj-ea"/>
                <a:cs typeface="+mj-cs"/>
                <a:sym typeface="Helvetica"/>
              </a:defRPr>
            </a:pPr>
            <a:r>
              <a:rPr dirty="0"/>
              <a:t>ensuring adequate information flow</a:t>
            </a:r>
          </a:p>
          <a:p>
            <a:pPr defTabSz="457200">
              <a:defRPr sz="2400">
                <a:latin typeface="+mj-lt"/>
                <a:ea typeface="+mj-ea"/>
                <a:cs typeface="+mj-cs"/>
                <a:sym typeface="Helvetica"/>
              </a:defRPr>
            </a:pPr>
            <a:endParaRPr dirty="0"/>
          </a:p>
          <a:p>
            <a:pPr defTabSz="457200">
              <a:defRPr sz="2400">
                <a:latin typeface="+mj-lt"/>
                <a:ea typeface="+mj-ea"/>
                <a:cs typeface="+mj-cs"/>
                <a:sym typeface="Helvetica"/>
              </a:defRPr>
            </a:pPr>
            <a:r>
              <a:rPr dirty="0"/>
              <a:t>Developing timelines (schedule) is difficult in general, </a:t>
            </a:r>
            <a:r>
              <a:rPr b="1" dirty="0"/>
              <a:t>very</a:t>
            </a:r>
            <a:r>
              <a:rPr dirty="0"/>
              <a:t> difficult with software projects, and especially difficult when new algorithms have to be developed (often similar to a research project with an uncertain outcome). </a:t>
            </a:r>
          </a:p>
          <a:p>
            <a:pPr defTabSz="457200">
              <a:defRPr sz="2400">
                <a:latin typeface="+mj-lt"/>
                <a:ea typeface="+mj-ea"/>
                <a:cs typeface="+mj-cs"/>
                <a:sym typeface="Helvetica"/>
              </a:defRPr>
            </a:pPr>
            <a:endParaRPr dirty="0"/>
          </a:p>
        </p:txBody>
      </p:sp>
      <p:sp>
        <p:nvSpPr>
          <p:cNvPr id="445" name="DISCUSSION: how can we assure that all parts of the project are aware when something is changed?"/>
          <p:cNvSpPr txBox="1"/>
          <p:nvPr/>
        </p:nvSpPr>
        <p:spPr>
          <a:xfrm>
            <a:off x="6226387" y="3172936"/>
            <a:ext cx="2869231" cy="1158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solidFill>
                  <a:schemeClr val="accent2">
                    <a:satOff val="-4966"/>
                    <a:lumOff val="-10549"/>
                  </a:schemeClr>
                </a:solidFill>
              </a:defRPr>
            </a:pPr>
            <a:r>
              <a:rPr b="1"/>
              <a:t>DISCUSSION:</a:t>
            </a:r>
            <a:r>
              <a:t> how can we assure that all parts of the project are aware when something is changed?    </a:t>
            </a:r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25</a:t>
            </a:fld>
            <a:endParaRPr/>
          </a:p>
        </p:txBody>
      </p:sp>
      <p:sp>
        <p:nvSpPr>
          <p:cNvPr id="448" name="Scope - Schedule - Budget Tradeoffs"/>
          <p:cNvSpPr txBox="1">
            <a:spLocks noGrp="1"/>
          </p:cNvSpPr>
          <p:nvPr>
            <p:ph type="title"/>
          </p:nvPr>
        </p:nvSpPr>
        <p:spPr>
          <a:xfrm>
            <a:off x="1828800" y="50800"/>
            <a:ext cx="6553200" cy="557213"/>
          </a:xfrm>
          <a:prstGeom prst="rect">
            <a:avLst/>
          </a:prstGeom>
        </p:spPr>
        <p:txBody>
          <a:bodyPr/>
          <a:lstStyle/>
          <a:p>
            <a:r>
              <a:t>Scope - Schedule - Budget Tradeoffs </a:t>
            </a:r>
          </a:p>
        </p:txBody>
      </p:sp>
      <p:pic>
        <p:nvPicPr>
          <p:cNvPr id="449" name="triple-constraints2.png" descr="triple-constraints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" y="793750"/>
            <a:ext cx="3810000" cy="3365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50" name="better_faster_cheaper.tiff" descr="better_faster_cheaper.tif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2622" y="946254"/>
            <a:ext cx="3796651" cy="3645188"/>
          </a:xfrm>
          <a:prstGeom prst="rect">
            <a:avLst/>
          </a:prstGeom>
          <a:ln w="12700">
            <a:miter lim="400000"/>
          </a:ln>
        </p:spPr>
      </p:pic>
      <p:sp>
        <p:nvSpPr>
          <p:cNvPr id="451" name="If progress is lacking, one or more…"/>
          <p:cNvSpPr txBox="1"/>
          <p:nvPr/>
        </p:nvSpPr>
        <p:spPr>
          <a:xfrm>
            <a:off x="238882" y="3859529"/>
            <a:ext cx="6270686" cy="4536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 defTabSz="457200">
              <a:defRPr sz="2400">
                <a:latin typeface="+mj-lt"/>
                <a:ea typeface="+mj-ea"/>
                <a:cs typeface="+mj-cs"/>
                <a:sym typeface="Helvetica"/>
              </a:defRPr>
            </a:pPr>
            <a:r>
              <a:rPr dirty="0"/>
              <a:t>If progress is lacking, one or more</a:t>
            </a:r>
          </a:p>
          <a:p>
            <a:pPr defTabSz="457200">
              <a:defRPr sz="2400">
                <a:latin typeface="+mj-lt"/>
                <a:ea typeface="+mj-ea"/>
                <a:cs typeface="+mj-cs"/>
                <a:sym typeface="Helvetica"/>
              </a:defRPr>
            </a:pPr>
            <a:r>
              <a:rPr dirty="0"/>
              <a:t>actions can be taken:</a:t>
            </a:r>
          </a:p>
          <a:p>
            <a:pPr defTabSz="457200">
              <a:defRPr sz="2400">
                <a:latin typeface="+mj-lt"/>
                <a:ea typeface="+mj-ea"/>
                <a:cs typeface="+mj-cs"/>
                <a:sym typeface="Helvetica"/>
              </a:defRPr>
            </a:pPr>
            <a:r>
              <a:rPr dirty="0"/>
              <a:t>- increase resources (beware of Brooks Law)</a:t>
            </a:r>
          </a:p>
          <a:p>
            <a:pPr defTabSz="457200">
              <a:defRPr sz="2400">
                <a:latin typeface="+mj-lt"/>
                <a:ea typeface="+mj-ea"/>
                <a:cs typeface="+mj-cs"/>
                <a:sym typeface="Helvetica"/>
              </a:defRPr>
            </a:pPr>
            <a:r>
              <a:rPr dirty="0"/>
              <a:t>- lengthen schedule</a:t>
            </a:r>
          </a:p>
          <a:p>
            <a:pPr defTabSz="457200">
              <a:defRPr sz="2400">
                <a:latin typeface="+mj-lt"/>
                <a:ea typeface="+mj-ea"/>
                <a:cs typeface="+mj-cs"/>
                <a:sym typeface="Helvetica"/>
              </a:defRPr>
            </a:pPr>
            <a:r>
              <a:rPr dirty="0"/>
              <a:t>- descope</a:t>
            </a:r>
          </a:p>
          <a:p>
            <a:pPr defTabSz="457200">
              <a:defRPr sz="2400">
                <a:latin typeface="+mj-lt"/>
                <a:ea typeface="+mj-ea"/>
                <a:cs typeface="+mj-cs"/>
                <a:sym typeface="Helvetica"/>
              </a:defRPr>
            </a:pPr>
            <a:r>
              <a:rPr dirty="0"/>
              <a:t>- strengthen or replace team leadership </a:t>
            </a:r>
          </a:p>
          <a:p>
            <a:pPr defTabSz="457200">
              <a:defRPr sz="2400">
                <a:latin typeface="+mj-lt"/>
                <a:ea typeface="+mj-ea"/>
                <a:cs typeface="+mj-cs"/>
                <a:sym typeface="Helvetica"/>
              </a:defRPr>
            </a:pPr>
            <a:r>
              <a:rPr dirty="0"/>
              <a:t>- cancel the project (if possible, or start again)</a:t>
            </a:r>
          </a:p>
          <a:p>
            <a:r>
              <a:rPr dirty="0"/>
              <a:t> </a:t>
            </a:r>
          </a:p>
          <a:p>
            <a:endParaRPr dirty="0"/>
          </a:p>
          <a:p>
            <a:endParaRPr dirty="0"/>
          </a:p>
          <a:p>
            <a:endParaRPr dirty="0"/>
          </a:p>
          <a:p>
            <a:endParaRPr dirty="0"/>
          </a:p>
          <a:p>
            <a:endParaRPr dirty="0"/>
          </a:p>
        </p:txBody>
      </p:sp>
      <p:sp>
        <p:nvSpPr>
          <p:cNvPr id="452" name="https://en.wikipedia.org/wiki/Brooks%27s_law"/>
          <p:cNvSpPr txBox="1"/>
          <p:nvPr/>
        </p:nvSpPr>
        <p:spPr>
          <a:xfrm>
            <a:off x="5128382" y="5027929"/>
            <a:ext cx="3969996" cy="784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defTabSz="457200">
              <a:defRPr sz="15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dirty="0">
                <a:hlinkClick r:id="rId4"/>
              </a:rPr>
              <a:t>https://en.wikipedia.org/wiki/Brooks%27s_law</a:t>
            </a:r>
            <a:endParaRPr lang="en-US" dirty="0"/>
          </a:p>
          <a:p>
            <a:r>
              <a:rPr lang="en-US" dirty="0">
                <a:solidFill>
                  <a:srgbClr val="00B050"/>
                </a:solidFill>
              </a:rPr>
              <a:t>Adding people to a late software project </a:t>
            </a:r>
          </a:p>
          <a:p>
            <a:r>
              <a:rPr lang="en-US" dirty="0">
                <a:solidFill>
                  <a:srgbClr val="00B050"/>
                </a:solidFill>
              </a:rPr>
              <a:t>makes it even later...</a:t>
            </a:r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26</a:t>
            </a:fld>
            <a:endParaRPr/>
          </a:p>
        </p:txBody>
      </p:sp>
      <p:pic>
        <p:nvPicPr>
          <p:cNvPr id="460" name="FBC1.tiff" descr="FBC1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" y="783018"/>
            <a:ext cx="6945099" cy="2881156"/>
          </a:xfrm>
          <a:prstGeom prst="rect">
            <a:avLst/>
          </a:prstGeom>
          <a:ln w="12700">
            <a:miter lim="400000"/>
          </a:ln>
        </p:spPr>
      </p:pic>
      <p:sp>
        <p:nvSpPr>
          <p:cNvPr id="461" name="Scope - Schedule - Budget Tradeoffs"/>
          <p:cNvSpPr txBox="1">
            <a:spLocks noGrp="1"/>
          </p:cNvSpPr>
          <p:nvPr>
            <p:ph type="title"/>
          </p:nvPr>
        </p:nvSpPr>
        <p:spPr>
          <a:xfrm>
            <a:off x="1828800" y="50800"/>
            <a:ext cx="6553200" cy="557213"/>
          </a:xfrm>
          <a:prstGeom prst="rect">
            <a:avLst/>
          </a:prstGeom>
        </p:spPr>
        <p:txBody>
          <a:bodyPr/>
          <a:lstStyle/>
          <a:p>
            <a:r>
              <a:t>Scope - Schedule - Budget Tradeoffs </a:t>
            </a:r>
          </a:p>
        </p:txBody>
      </p:sp>
      <p:pic>
        <p:nvPicPr>
          <p:cNvPr id="462" name="goldin.tiff" descr="goldin.tif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2809" y="2153106"/>
            <a:ext cx="2274318" cy="4201285"/>
          </a:xfrm>
          <a:prstGeom prst="rect">
            <a:avLst/>
          </a:prstGeom>
          <a:ln w="12700">
            <a:miter lim="400000"/>
          </a:ln>
        </p:spPr>
      </p:pic>
      <p:sp>
        <p:nvSpPr>
          <p:cNvPr id="463" name="NASA FBC TASK FINAL REPORT…"/>
          <p:cNvSpPr txBox="1"/>
          <p:nvPr/>
        </p:nvSpPr>
        <p:spPr>
          <a:xfrm>
            <a:off x="144147" y="3922278"/>
            <a:ext cx="4647764" cy="662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 defTabSz="457200">
              <a:defRPr sz="1200" b="1">
                <a:solidFill>
                  <a:srgbClr val="800D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NASA FBC TASK FINAL REPORT </a:t>
            </a:r>
            <a:endParaRPr b="0">
              <a:solidFill>
                <a:srgbClr val="000000"/>
              </a:solidFill>
              <a:latin typeface="+mj-lt"/>
              <a:ea typeface="+mj-ea"/>
              <a:cs typeface="+mj-cs"/>
              <a:sym typeface="Helvetica"/>
            </a:endParaRPr>
          </a:p>
          <a:p>
            <a:pPr defTabSz="457200">
              <a:defRPr sz="1400">
                <a:latin typeface="Verdana"/>
                <a:ea typeface="Verdana"/>
                <a:cs typeface="Verdana"/>
                <a:sym typeface="Verdana"/>
              </a:defRPr>
            </a:pPr>
            <a:r>
              <a:t>https://mars.jpl.nasa.gov/msp98/misc/fbctask.pdf</a:t>
            </a:r>
            <a:endParaRPr sz="1200">
              <a:latin typeface="+mj-lt"/>
              <a:ea typeface="+mj-ea"/>
              <a:cs typeface="+mj-cs"/>
              <a:sym typeface="Helvetica"/>
            </a:endParaRPr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27</a:t>
            </a:fld>
            <a:endParaRPr/>
          </a:p>
        </p:txBody>
      </p:sp>
      <p:sp>
        <p:nvSpPr>
          <p:cNvPr id="466" name="Scope - Schedule - Budget Tradeoffs"/>
          <p:cNvSpPr txBox="1">
            <a:spLocks noGrp="1"/>
          </p:cNvSpPr>
          <p:nvPr>
            <p:ph type="title"/>
          </p:nvPr>
        </p:nvSpPr>
        <p:spPr>
          <a:xfrm>
            <a:off x="1828800" y="50800"/>
            <a:ext cx="6553200" cy="557213"/>
          </a:xfrm>
          <a:prstGeom prst="rect">
            <a:avLst/>
          </a:prstGeom>
        </p:spPr>
        <p:txBody>
          <a:bodyPr/>
          <a:lstStyle/>
          <a:p>
            <a:r>
              <a:t>Scope - Schedule - Budget Tradeoffs </a:t>
            </a:r>
          </a:p>
        </p:txBody>
      </p:sp>
      <p:pic>
        <p:nvPicPr>
          <p:cNvPr id="467" name="FBC2.tiff" descr="FBC2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101" y="781514"/>
            <a:ext cx="8042946" cy="5760327"/>
          </a:xfrm>
          <a:prstGeom prst="rect">
            <a:avLst/>
          </a:prstGeom>
          <a:ln w="12700">
            <a:miter lim="400000"/>
          </a:ln>
        </p:spPr>
      </p:pic>
      <p:sp>
        <p:nvSpPr>
          <p:cNvPr id="468" name="Line"/>
          <p:cNvSpPr/>
          <p:nvPr/>
        </p:nvSpPr>
        <p:spPr>
          <a:xfrm>
            <a:off x="318532" y="2667000"/>
            <a:ext cx="7117694" cy="0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469" name="Line"/>
          <p:cNvSpPr/>
          <p:nvPr/>
        </p:nvSpPr>
        <p:spPr>
          <a:xfrm>
            <a:off x="4736968" y="2387600"/>
            <a:ext cx="3470079" cy="0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470" name="Line"/>
          <p:cNvSpPr/>
          <p:nvPr/>
        </p:nvSpPr>
        <p:spPr>
          <a:xfrm>
            <a:off x="1313871" y="6248400"/>
            <a:ext cx="5127016" cy="0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471" name="Hanlon's razor: &quot;never assume malice when stupidity will suffice&quot;"/>
          <p:cNvSpPr txBox="1"/>
          <p:nvPr/>
        </p:nvSpPr>
        <p:spPr>
          <a:xfrm>
            <a:off x="2251888" y="3751579"/>
            <a:ext cx="6755754" cy="624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chemeClr val="accent2">
                    <a:lumOff val="11813"/>
                  </a:schemeClr>
                </a:solidFill>
              </a:defRPr>
            </a:lvl1pPr>
          </a:lstStyle>
          <a:p>
            <a:r>
              <a:t>Hanlon's razor: "never assume malice when stupidity will suffice"</a:t>
            </a:r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28</a:t>
            </a:fld>
            <a:endParaRPr/>
          </a:p>
        </p:txBody>
      </p:sp>
      <p:sp>
        <p:nvSpPr>
          <p:cNvPr id="480" name="Risk Management Process"/>
          <p:cNvSpPr txBox="1">
            <a:spLocks noGrp="1"/>
          </p:cNvSpPr>
          <p:nvPr>
            <p:ph type="title"/>
          </p:nvPr>
        </p:nvSpPr>
        <p:spPr>
          <a:xfrm>
            <a:off x="1752600" y="152400"/>
            <a:ext cx="6553200" cy="557213"/>
          </a:xfrm>
          <a:prstGeom prst="rect">
            <a:avLst/>
          </a:prstGeom>
        </p:spPr>
        <p:txBody>
          <a:bodyPr/>
          <a:lstStyle/>
          <a:p>
            <a:r>
              <a:t>Risk Management Process </a:t>
            </a:r>
          </a:p>
        </p:txBody>
      </p:sp>
      <p:sp>
        <p:nvSpPr>
          <p:cNvPr id="481" name="Design and Development Phase organized around traditional pre/post mitigation metrics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Design and Development Phase organized around traditional pre/post mitigation metrics</a:t>
            </a:r>
          </a:p>
          <a:p>
            <a:r>
              <a:t>For Construction all mitigation steps programmed into plan</a:t>
            </a:r>
          </a:p>
          <a:p>
            <a:r>
              <a:t>Focus for Register was exposure and on-going monitoring </a:t>
            </a:r>
          </a:p>
          <a:p>
            <a:r>
              <a:t>Use online tool for consistency and remote collaboration </a:t>
            </a:r>
          </a:p>
        </p:txBody>
      </p:sp>
      <p:pic>
        <p:nvPicPr>
          <p:cNvPr id="482" name="image14.png" descr="image1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3289300"/>
            <a:ext cx="8048625" cy="3381375"/>
          </a:xfrm>
          <a:prstGeom prst="rect">
            <a:avLst/>
          </a:prstGeom>
          <a:ln w="12700">
            <a:miter lim="400000"/>
          </a:ln>
        </p:spPr>
      </p:pic>
      <p:sp>
        <p:nvSpPr>
          <p:cNvPr id="483" name="DISCUSSION: what is the greatest risk to you getting your Ph.D?"/>
          <p:cNvSpPr txBox="1"/>
          <p:nvPr/>
        </p:nvSpPr>
        <p:spPr>
          <a:xfrm>
            <a:off x="6576183" y="4685029"/>
            <a:ext cx="2519435" cy="891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solidFill>
                  <a:schemeClr val="accent2">
                    <a:satOff val="-4966"/>
                    <a:lumOff val="-10549"/>
                  </a:schemeClr>
                </a:solidFill>
              </a:defRPr>
            </a:pPr>
            <a:r>
              <a:rPr b="1"/>
              <a:t>DISCUSSION:</a:t>
            </a:r>
            <a:r>
              <a:t> what is the greatest risk to you getting your Ph.D?   </a:t>
            </a:r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29</a:t>
            </a:fld>
            <a:endParaRPr/>
          </a:p>
        </p:txBody>
      </p:sp>
      <p:sp>
        <p:nvSpPr>
          <p:cNvPr id="486" name="Risk Register Dashboard reveals Summary Data"/>
          <p:cNvSpPr txBox="1">
            <a:spLocks noGrp="1"/>
          </p:cNvSpPr>
          <p:nvPr>
            <p:ph type="title"/>
          </p:nvPr>
        </p:nvSpPr>
        <p:spPr>
          <a:xfrm>
            <a:off x="1752600" y="152400"/>
            <a:ext cx="6324600" cy="557213"/>
          </a:xfrm>
          <a:prstGeom prst="rect">
            <a:avLst/>
          </a:prstGeom>
        </p:spPr>
        <p:txBody>
          <a:bodyPr/>
          <a:lstStyle>
            <a:lvl1pPr defTabSz="425195">
              <a:defRPr sz="2232"/>
            </a:lvl1pPr>
          </a:lstStyle>
          <a:p>
            <a:r>
              <a:t>Risk Register Dashboard reveals Summary Data</a:t>
            </a:r>
          </a:p>
        </p:txBody>
      </p:sp>
      <p:sp>
        <p:nvSpPr>
          <p:cNvPr id="487" name="Tool is central data base for assessment / impact / response plan…"/>
          <p:cNvSpPr txBox="1">
            <a:spLocks noGrp="1"/>
          </p:cNvSpPr>
          <p:nvPr>
            <p:ph type="body" idx="1"/>
          </p:nvPr>
        </p:nvSpPr>
        <p:spPr>
          <a:xfrm>
            <a:off x="304800" y="736600"/>
            <a:ext cx="8534400" cy="5181601"/>
          </a:xfrm>
          <a:prstGeom prst="rect">
            <a:avLst/>
          </a:prstGeom>
        </p:spPr>
        <p:txBody>
          <a:bodyPr/>
          <a:lstStyle/>
          <a:p>
            <a:r>
              <a:t>Tool is central data base for assessment / impact / response plan</a:t>
            </a:r>
          </a:p>
          <a:p>
            <a:r>
              <a:t>Organized for monthly risk meeting</a:t>
            </a:r>
          </a:p>
        </p:txBody>
      </p:sp>
      <p:pic>
        <p:nvPicPr>
          <p:cNvPr id="488" name="image15.png" descr="image1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81200"/>
            <a:ext cx="9144000" cy="421697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29663" y="6459378"/>
            <a:ext cx="162060" cy="2311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3</a:t>
            </a:fld>
            <a:endParaRPr/>
          </a:p>
        </p:txBody>
      </p:sp>
      <p:sp>
        <p:nvSpPr>
          <p:cNvPr id="119" name="Goals for today"/>
          <p:cNvSpPr txBox="1">
            <a:spLocks noGrp="1"/>
          </p:cNvSpPr>
          <p:nvPr>
            <p:ph type="title"/>
          </p:nvPr>
        </p:nvSpPr>
        <p:spPr>
          <a:xfrm>
            <a:off x="1892300" y="50800"/>
            <a:ext cx="6629400" cy="557213"/>
          </a:xfrm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 sz="3200"/>
            </a:lvl1pPr>
          </a:lstStyle>
          <a:p>
            <a:r>
              <a:t>Goals for today</a:t>
            </a:r>
          </a:p>
        </p:txBody>
      </p:sp>
      <p:sp>
        <p:nvSpPr>
          <p:cNvPr id="120" name="using LSST as a study case, to illustrate some aspects of big astronomy projects that are usually skipped in grad school…"/>
          <p:cNvSpPr txBox="1">
            <a:spLocks noGrp="1"/>
          </p:cNvSpPr>
          <p:nvPr>
            <p:ph type="body" idx="1"/>
          </p:nvPr>
        </p:nvSpPr>
        <p:spPr>
          <a:xfrm>
            <a:off x="114300" y="965200"/>
            <a:ext cx="8915401" cy="5783115"/>
          </a:xfrm>
          <a:prstGeom prst="rect">
            <a:avLst/>
          </a:prstGeom>
        </p:spPr>
        <p:txBody>
          <a:bodyPr/>
          <a:lstStyle/>
          <a:p>
            <a:pPr marL="339470" indent="-339470" defTabSz="452627">
              <a:defRPr sz="2376"/>
            </a:pPr>
            <a:r>
              <a:rPr dirty="0"/>
              <a:t>using </a:t>
            </a:r>
            <a:r>
              <a:rPr lang="en-US" dirty="0"/>
              <a:t>Rubin Obs.</a:t>
            </a:r>
            <a:r>
              <a:rPr dirty="0"/>
              <a:t> as a study case, </a:t>
            </a:r>
            <a:r>
              <a:rPr dirty="0">
                <a:solidFill>
                  <a:srgbClr val="3144FF"/>
                </a:solidFill>
              </a:rPr>
              <a:t>to illustrate some aspects of big astronomy projects</a:t>
            </a:r>
            <a:r>
              <a:rPr dirty="0"/>
              <a:t> that are usually skipped in grad school</a:t>
            </a:r>
          </a:p>
          <a:p>
            <a:pPr marL="339470" indent="-339470" defTabSz="452627">
              <a:defRPr sz="2376"/>
            </a:pPr>
            <a:r>
              <a:rPr dirty="0"/>
              <a:t>to familiarize you, as future scientists, with project management aspects of big projects, so that you can </a:t>
            </a:r>
            <a:r>
              <a:rPr dirty="0">
                <a:solidFill>
                  <a:srgbClr val="343EFD"/>
                </a:solidFill>
              </a:rPr>
              <a:t>better understand and appreciate what project managers do</a:t>
            </a:r>
          </a:p>
          <a:p>
            <a:pPr marL="339470" indent="-339470" defTabSz="452627">
              <a:defRPr sz="2376"/>
            </a:pPr>
            <a:r>
              <a:rPr dirty="0"/>
              <a:t>my goal is *not* (and cannot be) to turn you into project managers in my </a:t>
            </a:r>
            <a:r>
              <a:rPr lang="en-US" dirty="0"/>
              <a:t>short</a:t>
            </a:r>
            <a:r>
              <a:rPr dirty="0"/>
              <a:t> </a:t>
            </a:r>
            <a:r>
              <a:rPr lang="en-US" dirty="0"/>
              <a:t>4</a:t>
            </a:r>
            <a:r>
              <a:rPr dirty="0"/>
              <a:t>0 mins! </a:t>
            </a:r>
          </a:p>
          <a:p>
            <a:pPr marL="339470" indent="-339470" defTabSz="452627">
              <a:defRPr sz="2376"/>
            </a:pPr>
            <a:r>
              <a:rPr lang="en-US" dirty="0">
                <a:solidFill>
                  <a:srgbClr val="1F3DFF"/>
                </a:solidFill>
              </a:rPr>
              <a:t>I will </a:t>
            </a:r>
            <a:r>
              <a:rPr dirty="0">
                <a:solidFill>
                  <a:srgbClr val="1F3DFF"/>
                </a:solidFill>
              </a:rPr>
              <a:t>empha</a:t>
            </a:r>
            <a:r>
              <a:rPr lang="en-US" dirty="0">
                <a:solidFill>
                  <a:srgbClr val="1F3DFF"/>
                </a:solidFill>
              </a:rPr>
              <a:t>size</a:t>
            </a:r>
            <a:r>
              <a:rPr dirty="0">
                <a:solidFill>
                  <a:srgbClr val="1F3DFF"/>
                </a:solidFill>
              </a:rPr>
              <a:t> aspects of project management </a:t>
            </a:r>
            <a:r>
              <a:rPr lang="en-US" dirty="0">
                <a:solidFill>
                  <a:srgbClr val="1F3DFF"/>
                </a:solidFill>
              </a:rPr>
              <a:t>that are </a:t>
            </a:r>
            <a:r>
              <a:rPr dirty="0">
                <a:solidFill>
                  <a:srgbClr val="1F3DFF"/>
                </a:solidFill>
              </a:rPr>
              <a:t>interesting to scientists</a:t>
            </a:r>
            <a:r>
              <a:rPr dirty="0"/>
              <a:t>, rather than business-like tools and procedures (of course, some of you may end up as project managers and other project leaders</a:t>
            </a:r>
            <a:r>
              <a:rPr lang="en-US" dirty="0"/>
              <a:t> and will have to learn these tools</a:t>
            </a:r>
            <a:r>
              <a:rPr dirty="0"/>
              <a:t>)</a:t>
            </a:r>
          </a:p>
          <a:p>
            <a:pPr marL="339470" indent="-339470" defTabSz="452627">
              <a:defRPr sz="2376"/>
            </a:pPr>
            <a:r>
              <a:rPr dirty="0"/>
              <a:t>I want to give you an opportunity to explore this topic by asking questions; </a:t>
            </a:r>
            <a:r>
              <a:rPr dirty="0">
                <a:solidFill>
                  <a:srgbClr val="263DFF"/>
                </a:solidFill>
              </a:rPr>
              <a:t>I will go over some basics in under </a:t>
            </a:r>
            <a:r>
              <a:rPr lang="en-US" dirty="0">
                <a:solidFill>
                  <a:srgbClr val="263DFF"/>
                </a:solidFill>
              </a:rPr>
              <a:t>2</a:t>
            </a:r>
            <a:r>
              <a:rPr dirty="0">
                <a:solidFill>
                  <a:srgbClr val="263DFF"/>
                </a:solidFill>
              </a:rPr>
              <a:t>5 mins, and then we can have a free-form discussion</a:t>
            </a:r>
            <a:r>
              <a:rPr dirty="0"/>
              <a:t> </a:t>
            </a:r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30</a:t>
            </a:fld>
            <a:endParaRPr/>
          </a:p>
        </p:txBody>
      </p:sp>
      <p:sp>
        <p:nvSpPr>
          <p:cNvPr id="508" name="Contingency Management…"/>
          <p:cNvSpPr txBox="1"/>
          <p:nvPr/>
        </p:nvSpPr>
        <p:spPr>
          <a:xfrm>
            <a:off x="2641600" y="1092200"/>
            <a:ext cx="3429000" cy="24536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3200" b="1"/>
            </a:pPr>
            <a:r>
              <a:t>Contingency Management</a:t>
            </a:r>
          </a:p>
          <a:p>
            <a:pPr>
              <a:defRPr sz="2400" b="1"/>
            </a:pPr>
            <a:r>
              <a:t>	Technical</a:t>
            </a:r>
          </a:p>
          <a:p>
            <a:pPr>
              <a:defRPr sz="2400" b="1"/>
            </a:pPr>
            <a:r>
              <a:t>	Budget</a:t>
            </a:r>
          </a:p>
          <a:p>
            <a:pPr>
              <a:defRPr sz="2400" b="1"/>
            </a:pPr>
            <a:r>
              <a:t>	Schedule</a:t>
            </a:r>
          </a:p>
          <a:p>
            <a:pPr>
              <a:defRPr sz="2400" b="1"/>
            </a:pPr>
            <a:r>
              <a:t>	Scope</a:t>
            </a:r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31</a:t>
            </a:fld>
            <a:endParaRPr/>
          </a:p>
        </p:txBody>
      </p:sp>
      <p:sp>
        <p:nvSpPr>
          <p:cNvPr id="511" name="Contingency Actual Use versus Predictions"/>
          <p:cNvSpPr txBox="1">
            <a:spLocks noGrp="1"/>
          </p:cNvSpPr>
          <p:nvPr>
            <p:ph type="title"/>
          </p:nvPr>
        </p:nvSpPr>
        <p:spPr>
          <a:xfrm>
            <a:off x="1752600" y="152400"/>
            <a:ext cx="6248400" cy="557213"/>
          </a:xfrm>
          <a:prstGeom prst="rect">
            <a:avLst/>
          </a:prstGeom>
        </p:spPr>
        <p:txBody>
          <a:bodyPr/>
          <a:lstStyle/>
          <a:p>
            <a:r>
              <a:t>Contingency Actual Use versus Predictions</a:t>
            </a:r>
          </a:p>
        </p:txBody>
      </p:sp>
      <p:sp>
        <p:nvSpPr>
          <p:cNvPr id="512" name="Double-click to edit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513" name="image20.png" descr="image2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914400"/>
            <a:ext cx="8610600" cy="5181601"/>
          </a:xfrm>
          <a:prstGeom prst="rect">
            <a:avLst/>
          </a:prstGeom>
          <a:ln w="12700">
            <a:miter lim="400000"/>
          </a:ln>
        </p:spPr>
      </p:pic>
      <p:sp>
        <p:nvSpPr>
          <p:cNvPr id="514" name="Activity Based Contingency assessed by Technical , Cost, Schedule “Risk Factors” applied to each activity in Plan"/>
          <p:cNvSpPr txBox="1"/>
          <p:nvPr/>
        </p:nvSpPr>
        <p:spPr>
          <a:xfrm>
            <a:off x="5486400" y="3657600"/>
            <a:ext cx="3048000" cy="1424940"/>
          </a:xfrm>
          <a:prstGeom prst="rect">
            <a:avLst/>
          </a:prstGeom>
          <a:solidFill>
            <a:srgbClr val="C6D9F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/>
          </a:lstStyle>
          <a:p>
            <a:r>
              <a:t>Activity Based Contingency assessed by Technical , Cost, Schedule “Risk Factors” applied to each activity in Plan</a:t>
            </a:r>
          </a:p>
        </p:txBody>
      </p:sp>
      <p:sp>
        <p:nvSpPr>
          <p:cNvPr id="515" name="Oval"/>
          <p:cNvSpPr/>
          <p:nvPr/>
        </p:nvSpPr>
        <p:spPr>
          <a:xfrm>
            <a:off x="2743200" y="5638800"/>
            <a:ext cx="1905000" cy="457200"/>
          </a:xfrm>
          <a:prstGeom prst="ellipse">
            <a:avLst/>
          </a:prstGeom>
          <a:ln>
            <a:solidFill>
              <a:srgbClr val="4A7EBB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cxnSp>
        <p:nvCxnSpPr>
          <p:cNvPr id="516" name="Connection Line"/>
          <p:cNvCxnSpPr>
            <a:stCxn id="515" idx="0"/>
            <a:endCxn id="514" idx="0"/>
          </p:cNvCxnSpPr>
          <p:nvPr/>
        </p:nvCxnSpPr>
        <p:spPr>
          <a:xfrm flipV="1">
            <a:off x="3695700" y="4370069"/>
            <a:ext cx="3314700" cy="1497331"/>
          </a:xfrm>
          <a:prstGeom prst="straightConnector1">
            <a:avLst/>
          </a:prstGeom>
          <a:ln w="25400">
            <a:solidFill>
              <a:srgbClr val="95B3D7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</p:cxnSp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32</a:t>
            </a:fld>
            <a:endParaRPr/>
          </a:p>
        </p:txBody>
      </p:sp>
      <p:pic>
        <p:nvPicPr>
          <p:cNvPr id="519" name="image22.png" descr="image2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927" y="990600"/>
            <a:ext cx="7966896" cy="5334000"/>
          </a:xfrm>
          <a:prstGeom prst="rect">
            <a:avLst/>
          </a:prstGeom>
          <a:ln w="12700">
            <a:miter lim="400000"/>
          </a:ln>
        </p:spPr>
      </p:pic>
      <p:sp>
        <p:nvSpPr>
          <p:cNvPr id="520" name="Cost Results of Monte Carlo Assessment"/>
          <p:cNvSpPr txBox="1">
            <a:spLocks noGrp="1"/>
          </p:cNvSpPr>
          <p:nvPr>
            <p:ph type="title"/>
          </p:nvPr>
        </p:nvSpPr>
        <p:spPr>
          <a:xfrm>
            <a:off x="1752600" y="152400"/>
            <a:ext cx="6400800" cy="557213"/>
          </a:xfrm>
          <a:prstGeom prst="rect">
            <a:avLst/>
          </a:prstGeom>
        </p:spPr>
        <p:txBody>
          <a:bodyPr/>
          <a:lstStyle/>
          <a:p>
            <a:r>
              <a:t>Cost Results of Monte Carlo Assessment</a:t>
            </a:r>
          </a:p>
        </p:txBody>
      </p:sp>
      <p:sp>
        <p:nvSpPr>
          <p:cNvPr id="521" name="90% confidence that $82.4M contingency is sufficient"/>
          <p:cNvSpPr txBox="1"/>
          <p:nvPr/>
        </p:nvSpPr>
        <p:spPr>
          <a:xfrm>
            <a:off x="6248400" y="5029200"/>
            <a:ext cx="2514600" cy="901065"/>
          </a:xfrm>
          <a:prstGeom prst="rect">
            <a:avLst/>
          </a:prstGeom>
          <a:solidFill>
            <a:srgbClr val="DCE6F2"/>
          </a:solidFill>
          <a:ln>
            <a:solidFill>
              <a:srgbClr val="558ED5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/>
          </a:lstStyle>
          <a:p>
            <a:r>
              <a:t>90% confidence that $82.4M contingency is sufficient</a:t>
            </a:r>
          </a:p>
        </p:txBody>
      </p: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33</a:t>
            </a:fld>
            <a:endParaRPr/>
          </a:p>
        </p:txBody>
      </p:sp>
      <p:sp>
        <p:nvSpPr>
          <p:cNvPr id="524" name="Schedule Results of Monte Carlo Assessment"/>
          <p:cNvSpPr txBox="1">
            <a:spLocks noGrp="1"/>
          </p:cNvSpPr>
          <p:nvPr>
            <p:ph type="title"/>
          </p:nvPr>
        </p:nvSpPr>
        <p:spPr>
          <a:xfrm>
            <a:off x="1752600" y="152400"/>
            <a:ext cx="6477000" cy="557213"/>
          </a:xfrm>
          <a:prstGeom prst="rect">
            <a:avLst/>
          </a:prstGeom>
        </p:spPr>
        <p:txBody>
          <a:bodyPr/>
          <a:lstStyle/>
          <a:p>
            <a:r>
              <a:t>Schedule Results of Monte Carlo Assessment</a:t>
            </a:r>
          </a:p>
        </p:txBody>
      </p:sp>
      <p:sp>
        <p:nvSpPr>
          <p:cNvPr id="525" name="Double-click to edit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526" name="image23.png" descr="image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914399"/>
            <a:ext cx="8077200" cy="5532330"/>
          </a:xfrm>
          <a:prstGeom prst="rect">
            <a:avLst/>
          </a:prstGeom>
          <a:ln w="12700">
            <a:miter lim="400000"/>
          </a:ln>
        </p:spPr>
      </p:pic>
      <p:sp>
        <p:nvSpPr>
          <p:cNvPr id="527" name="90% confidence that 12 months contingency is sufficient"/>
          <p:cNvSpPr txBox="1"/>
          <p:nvPr/>
        </p:nvSpPr>
        <p:spPr>
          <a:xfrm>
            <a:off x="6400800" y="5029200"/>
            <a:ext cx="2514600" cy="901065"/>
          </a:xfrm>
          <a:prstGeom prst="rect">
            <a:avLst/>
          </a:prstGeom>
          <a:solidFill>
            <a:srgbClr val="DCE6F2"/>
          </a:solidFill>
          <a:ln>
            <a:solidFill>
              <a:srgbClr val="558ED5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/>
          </a:lstStyle>
          <a:p>
            <a:r>
              <a:t>90% confidence that 12 months contingency is sufficient</a:t>
            </a:r>
          </a:p>
        </p:txBody>
      </p:sp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34</a:t>
            </a:fld>
            <a:endParaRPr/>
          </a:p>
        </p:txBody>
      </p:sp>
      <p:sp>
        <p:nvSpPr>
          <p:cNvPr id="530" name="A comment about Monte Carlo risk analysis"/>
          <p:cNvSpPr txBox="1"/>
          <p:nvPr/>
        </p:nvSpPr>
        <p:spPr>
          <a:xfrm>
            <a:off x="1714500" y="114300"/>
            <a:ext cx="6553200" cy="5572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>
            <a:lvl1pPr defTabSz="457200">
              <a:defRPr sz="2400" b="1">
                <a:solidFill>
                  <a:srgbClr val="616161"/>
                </a:solidFill>
              </a:defRPr>
            </a:lvl1pPr>
          </a:lstStyle>
          <a:p>
            <a:r>
              <a:t>A comment about Monte Carlo risk analysis</a:t>
            </a:r>
          </a:p>
        </p:txBody>
      </p:sp>
      <p:pic>
        <p:nvPicPr>
          <p:cNvPr id="531" name="figure_1-4.png" descr="figure_1-4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4837" y="3341686"/>
            <a:ext cx="6058298" cy="3029150"/>
          </a:xfrm>
          <a:prstGeom prst="rect">
            <a:avLst/>
          </a:prstGeom>
          <a:ln w="12700">
            <a:miter lim="400000"/>
          </a:ln>
        </p:spPr>
      </p:pic>
      <p:sp>
        <p:nvSpPr>
          <p:cNvPr id="532" name="It is vary hard to treat rare events, both because data are scarce and because statistical analysis needs a lot of care.…"/>
          <p:cNvSpPr txBox="1"/>
          <p:nvPr/>
        </p:nvSpPr>
        <p:spPr>
          <a:xfrm>
            <a:off x="111882" y="849629"/>
            <a:ext cx="8691636" cy="58477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defTabSz="457200">
              <a:defRPr sz="2200">
                <a:solidFill>
                  <a:srgbClr val="616161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 dirty="0"/>
              <a:t>It is v</a:t>
            </a:r>
            <a:r>
              <a:rPr lang="en-US" dirty="0"/>
              <a:t>e</a:t>
            </a:r>
            <a:r>
              <a:rPr dirty="0"/>
              <a:t>ry hard to treat rare events, both because data are scarce and because statistical analysis needs a lot of care. </a:t>
            </a:r>
          </a:p>
          <a:p>
            <a:pPr defTabSz="457200">
              <a:defRPr sz="2200">
                <a:solidFill>
                  <a:srgbClr val="616161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 dirty="0"/>
              <a:t>For example, </a:t>
            </a:r>
            <a:r>
              <a:rPr dirty="0">
                <a:solidFill>
                  <a:srgbClr val="1B3BFF"/>
                </a:solidFill>
              </a:rPr>
              <a:t>what </a:t>
            </a:r>
            <a:r>
              <a:rPr lang="en-US" dirty="0">
                <a:solidFill>
                  <a:srgbClr val="1B3BFF"/>
                </a:solidFill>
              </a:rPr>
              <a:t>wa</a:t>
            </a:r>
            <a:r>
              <a:rPr dirty="0">
                <a:solidFill>
                  <a:srgbClr val="1B3BFF"/>
                </a:solidFill>
              </a:rPr>
              <a:t>s the probability that </a:t>
            </a:r>
            <a:r>
              <a:rPr lang="en-US" dirty="0">
                <a:solidFill>
                  <a:srgbClr val="1B3BFF"/>
                </a:solidFill>
              </a:rPr>
              <a:t>Rubin primary/tertiary mirror </a:t>
            </a:r>
            <a:r>
              <a:rPr dirty="0">
                <a:solidFill>
                  <a:srgbClr val="1B3BFF"/>
                </a:solidFill>
              </a:rPr>
              <a:t>w</a:t>
            </a:r>
            <a:r>
              <a:rPr lang="en-US" dirty="0">
                <a:solidFill>
                  <a:srgbClr val="1B3BFF"/>
                </a:solidFill>
              </a:rPr>
              <a:t>ould</a:t>
            </a:r>
            <a:r>
              <a:rPr dirty="0">
                <a:solidFill>
                  <a:srgbClr val="1B3BFF"/>
                </a:solidFill>
              </a:rPr>
              <a:t> be broken on its way from Arizona to Chile?</a:t>
            </a:r>
            <a:r>
              <a:rPr dirty="0"/>
              <a:t> </a:t>
            </a:r>
          </a:p>
          <a:p>
            <a:pPr defTabSz="457200">
              <a:defRPr sz="2200">
                <a:solidFill>
                  <a:srgbClr val="616161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 dirty="0"/>
              <a:t>For the sake of argument, let’s assume that </a:t>
            </a:r>
            <a:r>
              <a:rPr b="1" dirty="0"/>
              <a:t>n=100 </a:t>
            </a:r>
            <a:r>
              <a:rPr dirty="0"/>
              <a:t>observatories were built, and that the primary mirror was broken </a:t>
            </a:r>
            <a:r>
              <a:rPr b="1" dirty="0"/>
              <a:t>k=1</a:t>
            </a:r>
            <a:r>
              <a:rPr dirty="0"/>
              <a:t> times. Monte Carlo analysis would assume that for this risk, p = 1/100 = 0.01</a:t>
            </a:r>
          </a:p>
          <a:p>
            <a:pPr defTabSz="457200">
              <a:defRPr sz="2200">
                <a:solidFill>
                  <a:srgbClr val="616161"/>
                </a:solidFill>
                <a:latin typeface="+mj-lt"/>
                <a:ea typeface="+mj-ea"/>
                <a:cs typeface="+mj-cs"/>
                <a:sym typeface="Helvetica"/>
              </a:defRPr>
            </a:pPr>
            <a:endParaRPr dirty="0"/>
          </a:p>
          <a:p>
            <a:pPr defTabSz="457200">
              <a:defRPr sz="2200">
                <a:solidFill>
                  <a:srgbClr val="616161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 dirty="0"/>
              <a:t>But using </a:t>
            </a:r>
            <a:r>
              <a:rPr dirty="0" err="1"/>
              <a:t>astroML</a:t>
            </a:r>
            <a:r>
              <a:rPr dirty="0"/>
              <a:t> code </a:t>
            </a:r>
          </a:p>
          <a:p>
            <a:pPr defTabSz="457200">
              <a:defRPr sz="2200">
                <a:solidFill>
                  <a:srgbClr val="616161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 dirty="0"/>
              <a:t>(fig. 5.9), we can show </a:t>
            </a:r>
          </a:p>
          <a:p>
            <a:pPr defTabSz="457200">
              <a:defRPr sz="2200">
                <a:solidFill>
                  <a:srgbClr val="616161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 dirty="0"/>
              <a:t>that the 95% confidence</a:t>
            </a:r>
          </a:p>
          <a:p>
            <a:pPr defTabSz="457200">
              <a:defRPr sz="2200">
                <a:solidFill>
                  <a:srgbClr val="616161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 dirty="0"/>
              <a:t>limit is ~0.05 - about </a:t>
            </a:r>
          </a:p>
          <a:p>
            <a:pPr defTabSz="457200">
              <a:defRPr sz="2200">
                <a:solidFill>
                  <a:srgbClr val="616161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 dirty="0"/>
              <a:t>five times as large! </a:t>
            </a:r>
          </a:p>
          <a:p>
            <a:pPr defTabSz="457200">
              <a:defRPr sz="2200">
                <a:solidFill>
                  <a:srgbClr val="616161"/>
                </a:solidFill>
                <a:latin typeface="+mj-lt"/>
                <a:ea typeface="+mj-ea"/>
                <a:cs typeface="+mj-cs"/>
                <a:sym typeface="Helvetica"/>
              </a:defRPr>
            </a:pPr>
            <a:endParaRPr dirty="0"/>
          </a:p>
          <a:p>
            <a:pPr defTabSz="457200">
              <a:defRPr sz="2200">
                <a:solidFill>
                  <a:srgbClr val="616161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 dirty="0"/>
              <a:t>FYI: the blue is </a:t>
            </a:r>
            <a:r>
              <a:rPr lang="en-US" dirty="0"/>
              <a:t>the </a:t>
            </a:r>
            <a:r>
              <a:rPr dirty="0"/>
              <a:t>exact </a:t>
            </a:r>
          </a:p>
          <a:p>
            <a:pPr defTabSz="457200">
              <a:defRPr sz="2200">
                <a:solidFill>
                  <a:srgbClr val="616161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 dirty="0"/>
              <a:t>Poi</a:t>
            </a:r>
            <a:r>
              <a:rPr lang="en-US" dirty="0"/>
              <a:t>s</a:t>
            </a:r>
            <a:r>
              <a:rPr dirty="0"/>
              <a:t>son</a:t>
            </a:r>
            <a:r>
              <a:rPr lang="en-US" dirty="0"/>
              <a:t>-based</a:t>
            </a:r>
            <a:r>
              <a:rPr dirty="0"/>
              <a:t> result and </a:t>
            </a:r>
          </a:p>
          <a:p>
            <a:pPr defTabSz="457200">
              <a:defRPr sz="2200">
                <a:solidFill>
                  <a:srgbClr val="616161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 dirty="0"/>
              <a:t>the red is Gauss approx.</a:t>
            </a:r>
          </a:p>
        </p:txBody>
      </p:sp>
      <p:sp>
        <p:nvSpPr>
          <p:cNvPr id="533" name="DISCUSSION: what about k=10, n=1000?"/>
          <p:cNvSpPr txBox="1"/>
          <p:nvPr/>
        </p:nvSpPr>
        <p:spPr>
          <a:xfrm>
            <a:off x="3807582" y="3249929"/>
            <a:ext cx="7226671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solidFill>
                  <a:schemeClr val="accent2">
                    <a:satOff val="-4966"/>
                    <a:lumOff val="-10549"/>
                  </a:schemeClr>
                </a:solidFill>
              </a:defRPr>
            </a:pPr>
            <a:r>
              <a:rPr b="1"/>
              <a:t>DISCUSSION: what about k=10, n=1000</a:t>
            </a:r>
            <a:r>
              <a:t>? </a:t>
            </a:r>
          </a:p>
        </p:txBody>
      </p:sp>
      <p:sp>
        <p:nvSpPr>
          <p:cNvPr id="534" name="Expectation…"/>
          <p:cNvSpPr txBox="1"/>
          <p:nvPr/>
        </p:nvSpPr>
        <p:spPr>
          <a:xfrm>
            <a:off x="4328282" y="3681729"/>
            <a:ext cx="7226671" cy="1158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solidFill>
                  <a:schemeClr val="accent5">
                    <a:satOff val="-6843"/>
                    <a:lumOff val="-10705"/>
                  </a:schemeClr>
                </a:solidFill>
              </a:defRPr>
            </a:pPr>
            <a:r>
              <a:rPr b="1"/>
              <a:t>Expectation </a:t>
            </a:r>
          </a:p>
          <a:p>
            <a:pPr>
              <a:defRPr>
                <a:solidFill>
                  <a:schemeClr val="accent5">
                    <a:satOff val="-6843"/>
                    <a:lumOff val="-10705"/>
                  </a:schemeClr>
                </a:solidFill>
              </a:defRPr>
            </a:pPr>
            <a:r>
              <a:rPr b="1"/>
              <a:t>value is ~0.02!</a:t>
            </a:r>
          </a:p>
          <a:p>
            <a:pPr>
              <a:defRPr>
                <a:solidFill>
                  <a:schemeClr val="accent5">
                    <a:satOff val="-6843"/>
                    <a:lumOff val="-10705"/>
                  </a:schemeClr>
                </a:solidFill>
              </a:defRPr>
            </a:pPr>
            <a:r>
              <a:rPr b="1"/>
              <a:t>Twice as large </a:t>
            </a:r>
          </a:p>
          <a:p>
            <a:pPr>
              <a:defRPr>
                <a:solidFill>
                  <a:schemeClr val="accent5">
                    <a:satOff val="-6843"/>
                    <a:lumOff val="-10705"/>
                  </a:schemeClr>
                </a:solidFill>
              </a:defRPr>
            </a:pPr>
            <a:r>
              <a:rPr b="1"/>
              <a:t>as ML value!</a:t>
            </a:r>
          </a:p>
        </p:txBody>
      </p:sp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35</a:t>
            </a:fld>
            <a:endParaRPr/>
          </a:p>
        </p:txBody>
      </p:sp>
      <p:sp>
        <p:nvSpPr>
          <p:cNvPr id="537" name="A comment about Monte Carlo risk analysis"/>
          <p:cNvSpPr txBox="1"/>
          <p:nvPr/>
        </p:nvSpPr>
        <p:spPr>
          <a:xfrm>
            <a:off x="1714500" y="114300"/>
            <a:ext cx="6553200" cy="5572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>
            <a:lvl1pPr defTabSz="457200">
              <a:defRPr sz="2400" b="1">
                <a:solidFill>
                  <a:srgbClr val="616161"/>
                </a:solidFill>
              </a:defRPr>
            </a:lvl1pPr>
          </a:lstStyle>
          <a:p>
            <a:r>
              <a:t>A comment about Monte Carlo risk analysis</a:t>
            </a:r>
          </a:p>
        </p:txBody>
      </p:sp>
      <p:pic>
        <p:nvPicPr>
          <p:cNvPr id="538" name="figure_1-4.png" descr="figure_1-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3737" y="3389807"/>
            <a:ext cx="6058298" cy="3029149"/>
          </a:xfrm>
          <a:prstGeom prst="rect">
            <a:avLst/>
          </a:prstGeom>
          <a:ln w="12700">
            <a:miter lim="400000"/>
          </a:ln>
        </p:spPr>
      </p:pic>
      <p:sp>
        <p:nvSpPr>
          <p:cNvPr id="539" name="DISCUSSION: what about k=10, n=1000?"/>
          <p:cNvSpPr txBox="1"/>
          <p:nvPr/>
        </p:nvSpPr>
        <p:spPr>
          <a:xfrm>
            <a:off x="73782" y="802469"/>
            <a:ext cx="7226671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solidFill>
                  <a:schemeClr val="accent2">
                    <a:satOff val="-4966"/>
                    <a:lumOff val="-10549"/>
                  </a:schemeClr>
                </a:solidFill>
              </a:defRPr>
            </a:pPr>
            <a:r>
              <a:rPr b="1"/>
              <a:t>DISCUSSION: what about k=10, n=1000</a:t>
            </a:r>
            <a:r>
              <a:t>? </a:t>
            </a:r>
          </a:p>
        </p:txBody>
      </p:sp>
      <p:sp>
        <p:nvSpPr>
          <p:cNvPr id="540" name="Expectation…"/>
          <p:cNvSpPr txBox="1"/>
          <p:nvPr/>
        </p:nvSpPr>
        <p:spPr>
          <a:xfrm>
            <a:off x="4417182" y="3826468"/>
            <a:ext cx="7226671" cy="1158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solidFill>
                  <a:schemeClr val="accent5">
                    <a:satOff val="-6843"/>
                    <a:lumOff val="-10705"/>
                  </a:schemeClr>
                </a:solidFill>
              </a:defRPr>
            </a:pPr>
            <a:r>
              <a:rPr b="1"/>
              <a:t>Expectation </a:t>
            </a:r>
          </a:p>
          <a:p>
            <a:pPr>
              <a:defRPr>
                <a:solidFill>
                  <a:schemeClr val="accent5">
                    <a:satOff val="-6843"/>
                    <a:lumOff val="-10705"/>
                  </a:schemeClr>
                </a:solidFill>
              </a:defRPr>
            </a:pPr>
            <a:r>
              <a:rPr b="1"/>
              <a:t>value is ~0.02!</a:t>
            </a:r>
          </a:p>
          <a:p>
            <a:pPr>
              <a:defRPr>
                <a:solidFill>
                  <a:schemeClr val="accent5">
                    <a:satOff val="-6843"/>
                    <a:lumOff val="-10705"/>
                  </a:schemeClr>
                </a:solidFill>
              </a:defRPr>
            </a:pPr>
            <a:r>
              <a:rPr b="1"/>
              <a:t>Twice as large </a:t>
            </a:r>
          </a:p>
          <a:p>
            <a:pPr>
              <a:defRPr>
                <a:solidFill>
                  <a:schemeClr val="accent5">
                    <a:satOff val="-6843"/>
                    <a:lumOff val="-10705"/>
                  </a:schemeClr>
                </a:solidFill>
              </a:defRPr>
            </a:pPr>
            <a:r>
              <a:rPr b="1"/>
              <a:t>as ML value!</a:t>
            </a:r>
          </a:p>
        </p:txBody>
      </p:sp>
      <p:pic>
        <p:nvPicPr>
          <p:cNvPr id="541" name="a.tiff" descr="a.tif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" y="4022064"/>
            <a:ext cx="3378166" cy="1579311"/>
          </a:xfrm>
          <a:prstGeom prst="rect">
            <a:avLst/>
          </a:prstGeom>
          <a:ln w="12700">
            <a:miter lim="400000"/>
          </a:ln>
        </p:spPr>
      </p:pic>
      <p:sp>
        <p:nvSpPr>
          <p:cNvPr id="542" name="Expectation and ML values…"/>
          <p:cNvSpPr txBox="1"/>
          <p:nvPr/>
        </p:nvSpPr>
        <p:spPr>
          <a:xfrm>
            <a:off x="4959617" y="1291566"/>
            <a:ext cx="7226671" cy="624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solidFill>
                  <a:schemeClr val="accent5">
                    <a:satOff val="-6843"/>
                    <a:lumOff val="-10705"/>
                  </a:schemeClr>
                </a:solidFill>
              </a:defRPr>
            </a:pPr>
            <a:r>
              <a:rPr b="1"/>
              <a:t>Expectation and ML values</a:t>
            </a:r>
          </a:p>
          <a:p>
            <a:pPr>
              <a:defRPr>
                <a:solidFill>
                  <a:schemeClr val="accent5">
                    <a:satOff val="-6843"/>
                    <a:lumOff val="-10705"/>
                  </a:schemeClr>
                </a:solidFill>
              </a:defRPr>
            </a:pPr>
            <a:r>
              <a:rPr b="1"/>
              <a:t>are similar: ~0.01 </a:t>
            </a:r>
          </a:p>
        </p:txBody>
      </p:sp>
      <p:pic>
        <p:nvPicPr>
          <p:cNvPr id="543" name="a.tiff" descr="a.tif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300" y="1170533"/>
            <a:ext cx="4731338" cy="2161230"/>
          </a:xfrm>
          <a:prstGeom prst="rect">
            <a:avLst/>
          </a:prstGeom>
          <a:ln w="12700">
            <a:miter lim="400000"/>
          </a:ln>
        </p:spPr>
      </p:pic>
      <p:sp>
        <p:nvSpPr>
          <p:cNvPr id="544" name="k=10, n=100:…"/>
          <p:cNvSpPr txBox="1"/>
          <p:nvPr/>
        </p:nvSpPr>
        <p:spPr>
          <a:xfrm>
            <a:off x="162682" y="5568315"/>
            <a:ext cx="7226671" cy="12003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solidFill>
                  <a:schemeClr val="accent2">
                    <a:satOff val="-4966"/>
                    <a:lumOff val="-10549"/>
                  </a:schemeClr>
                </a:solidFill>
              </a:defRPr>
            </a:pPr>
            <a:r>
              <a:rPr b="1" dirty="0"/>
              <a:t>k=10, n=100: </a:t>
            </a:r>
          </a:p>
          <a:p>
            <a:pPr>
              <a:defRPr>
                <a:solidFill>
                  <a:schemeClr val="accent2">
                    <a:satOff val="-4966"/>
                    <a:lumOff val="-10549"/>
                  </a:schemeClr>
                </a:solidFill>
              </a:defRPr>
            </a:pPr>
            <a:r>
              <a:rPr b="1" dirty="0"/>
              <a:t>expectation and</a:t>
            </a:r>
          </a:p>
          <a:p>
            <a:pPr>
              <a:defRPr>
                <a:solidFill>
                  <a:schemeClr val="accent2">
                    <a:satOff val="-4966"/>
                    <a:lumOff val="-10549"/>
                  </a:schemeClr>
                </a:solidFill>
              </a:defRPr>
            </a:pPr>
            <a:r>
              <a:rPr b="1" dirty="0"/>
              <a:t>ML values are </a:t>
            </a:r>
          </a:p>
          <a:p>
            <a:pPr>
              <a:defRPr>
                <a:solidFill>
                  <a:schemeClr val="accent2">
                    <a:satOff val="-4966"/>
                    <a:lumOff val="-10549"/>
                  </a:schemeClr>
                </a:solidFill>
              </a:defRPr>
            </a:pPr>
            <a:r>
              <a:rPr b="1" dirty="0"/>
              <a:t>similar (~0.1)</a:t>
            </a:r>
            <a:r>
              <a:rPr lang="en-US" b="1" dirty="0"/>
              <a:t>, so need large k!</a:t>
            </a:r>
            <a:endParaRPr b="1" dirty="0"/>
          </a:p>
        </p:txBody>
      </p:sp>
      <p:sp>
        <p:nvSpPr>
          <p:cNvPr id="545" name="The posterior mean is (k+1)/(n+2), see…"/>
          <p:cNvSpPr txBox="1"/>
          <p:nvPr/>
        </p:nvSpPr>
        <p:spPr>
          <a:xfrm>
            <a:off x="2385847" y="3088000"/>
            <a:ext cx="14442331" cy="4924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>
              <a:defRPr sz="1300">
                <a:solidFill>
                  <a:schemeClr val="accent2"/>
                </a:solidFill>
              </a:defRPr>
            </a:pPr>
            <a:r>
              <a:rPr lang="en-US" b="1" dirty="0"/>
              <a:t>  </a:t>
            </a:r>
          </a:p>
          <a:p>
            <a:pPr>
              <a:defRPr sz="1300">
                <a:solidFill>
                  <a:schemeClr val="accent2"/>
                </a:solidFill>
              </a:defRPr>
            </a:pPr>
            <a:r>
              <a:rPr b="1" dirty="0"/>
              <a:t>https://</a:t>
            </a:r>
            <a:r>
              <a:rPr b="1" dirty="0" err="1"/>
              <a:t>johncarlosbaez.wordpress.com</a:t>
            </a:r>
            <a:r>
              <a:rPr b="1" dirty="0"/>
              <a:t>/2011/08/19/</a:t>
            </a:r>
            <a:r>
              <a:rPr b="1" dirty="0" err="1"/>
              <a:t>bayesian</a:t>
            </a:r>
            <a:r>
              <a:rPr b="1" dirty="0"/>
              <a:t>-computations-of-expected-utility/</a:t>
            </a:r>
          </a:p>
        </p:txBody>
      </p:sp>
      <p:sp>
        <p:nvSpPr>
          <p:cNvPr id="2" name="The posterior mean is (k+1)/(n+2), see…">
            <a:extLst>
              <a:ext uri="{FF2B5EF4-FFF2-40B4-BE49-F238E27FC236}">
                <a16:creationId xmlns:a16="http://schemas.microsoft.com/office/drawing/2014/main" id="{6C59440B-B771-6FD1-E696-89B2D29518BE}"/>
              </a:ext>
            </a:extLst>
          </p:cNvPr>
          <p:cNvSpPr txBox="1"/>
          <p:nvPr/>
        </p:nvSpPr>
        <p:spPr>
          <a:xfrm>
            <a:off x="4959617" y="2037440"/>
            <a:ext cx="3990025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>
              <a:defRPr>
                <a:solidFill>
                  <a:schemeClr val="accent5">
                    <a:satOff val="-6843"/>
                    <a:lumOff val="-10705"/>
                  </a:schemeClr>
                </a:solidFill>
              </a:defRPr>
            </a:pPr>
            <a:r>
              <a:rPr sz="2400" dirty="0">
                <a:solidFill>
                  <a:schemeClr val="accent2"/>
                </a:solidFill>
              </a:rPr>
              <a:t>The posterior mean is</a:t>
            </a:r>
            <a:endParaRPr lang="en-US" sz="2400" dirty="0">
              <a:solidFill>
                <a:schemeClr val="accent2"/>
              </a:solidFill>
            </a:endParaRPr>
          </a:p>
          <a:p>
            <a:pPr>
              <a:defRPr>
                <a:solidFill>
                  <a:schemeClr val="accent5">
                    <a:satOff val="-6843"/>
                    <a:lumOff val="-10705"/>
                  </a:schemeClr>
                </a:solidFill>
              </a:defRPr>
            </a:pPr>
            <a:r>
              <a:rPr lang="en-US" sz="2400" b="1" dirty="0">
                <a:solidFill>
                  <a:schemeClr val="accent2"/>
                </a:solidFill>
              </a:rPr>
              <a:t>      </a:t>
            </a:r>
            <a:r>
              <a:rPr sz="2400" b="1" dirty="0">
                <a:solidFill>
                  <a:schemeClr val="accent2"/>
                </a:solidFill>
              </a:rPr>
              <a:t> </a:t>
            </a:r>
            <a:r>
              <a:rPr lang="en-US" sz="2400" b="1" dirty="0">
                <a:solidFill>
                  <a:schemeClr val="accent2"/>
                </a:solidFill>
              </a:rPr>
              <a:t>&lt;b&gt; = </a:t>
            </a:r>
            <a:r>
              <a:rPr sz="2400" b="1" dirty="0">
                <a:solidFill>
                  <a:schemeClr val="accent2"/>
                </a:solidFill>
              </a:rPr>
              <a:t>(k+1)/(n+2)</a:t>
            </a:r>
            <a:r>
              <a:rPr sz="2400" dirty="0">
                <a:solidFill>
                  <a:schemeClr val="accent2"/>
                </a:solidFill>
              </a:rPr>
              <a:t>, see</a:t>
            </a:r>
            <a:endParaRPr sz="2400" dirty="0"/>
          </a:p>
        </p:txBody>
      </p:sp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36</a:t>
            </a:fld>
            <a:endParaRPr/>
          </a:p>
        </p:txBody>
      </p:sp>
      <p:sp>
        <p:nvSpPr>
          <p:cNvPr id="548" name="A comment about Monte Carlo risk analysis"/>
          <p:cNvSpPr txBox="1"/>
          <p:nvPr/>
        </p:nvSpPr>
        <p:spPr>
          <a:xfrm>
            <a:off x="1714500" y="114300"/>
            <a:ext cx="6553200" cy="5572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>
            <a:lvl1pPr defTabSz="457200">
              <a:defRPr sz="2400" b="1">
                <a:solidFill>
                  <a:srgbClr val="616161"/>
                </a:solidFill>
              </a:defRPr>
            </a:lvl1pPr>
          </a:lstStyle>
          <a:p>
            <a:r>
              <a:t>A comment about Monte Carlo risk analysis</a:t>
            </a:r>
          </a:p>
        </p:txBody>
      </p:sp>
      <p:pic>
        <p:nvPicPr>
          <p:cNvPr id="549" name="figure_1-4.png" descr="figure_1-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3297" y="3389807"/>
            <a:ext cx="6011917" cy="3029149"/>
          </a:xfrm>
          <a:prstGeom prst="rect">
            <a:avLst/>
          </a:prstGeom>
          <a:ln w="12700">
            <a:miter lim="400000"/>
          </a:ln>
        </p:spPr>
      </p:pic>
      <p:sp>
        <p:nvSpPr>
          <p:cNvPr id="550" name="Expectation…"/>
          <p:cNvSpPr txBox="1"/>
          <p:nvPr/>
        </p:nvSpPr>
        <p:spPr>
          <a:xfrm>
            <a:off x="3657600" y="3859541"/>
            <a:ext cx="7986253" cy="12003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>
              <a:defRPr>
                <a:solidFill>
                  <a:schemeClr val="accent5">
                    <a:satOff val="-6843"/>
                    <a:lumOff val="-10705"/>
                  </a:schemeClr>
                </a:solidFill>
              </a:defRPr>
            </a:pPr>
            <a:r>
              <a:rPr b="1" dirty="0"/>
              <a:t>Expectation </a:t>
            </a:r>
          </a:p>
          <a:p>
            <a:pPr>
              <a:defRPr>
                <a:solidFill>
                  <a:schemeClr val="accent5">
                    <a:satOff val="-6843"/>
                    <a:lumOff val="-10705"/>
                  </a:schemeClr>
                </a:solidFill>
              </a:defRPr>
            </a:pPr>
            <a:r>
              <a:rPr b="1" dirty="0"/>
              <a:t>value is ~0.02!</a:t>
            </a:r>
          </a:p>
          <a:p>
            <a:pPr>
              <a:defRPr>
                <a:solidFill>
                  <a:schemeClr val="accent5">
                    <a:satOff val="-6843"/>
                    <a:lumOff val="-10705"/>
                  </a:schemeClr>
                </a:solidFill>
              </a:defRPr>
            </a:pPr>
            <a:r>
              <a:rPr b="1" dirty="0"/>
              <a:t>Twice as large </a:t>
            </a:r>
          </a:p>
          <a:p>
            <a:pPr>
              <a:defRPr>
                <a:solidFill>
                  <a:schemeClr val="accent5">
                    <a:satOff val="-6843"/>
                    <a:lumOff val="-10705"/>
                  </a:schemeClr>
                </a:solidFill>
              </a:defRPr>
            </a:pPr>
            <a:r>
              <a:rPr b="1" dirty="0"/>
              <a:t>as ML value!</a:t>
            </a:r>
          </a:p>
        </p:txBody>
      </p:sp>
      <p:sp>
        <p:nvSpPr>
          <p:cNvPr id="551" name="If a low-probability event has probability p, then the sample…"/>
          <p:cNvSpPr txBox="1"/>
          <p:nvPr/>
        </p:nvSpPr>
        <p:spPr>
          <a:xfrm>
            <a:off x="247917" y="834366"/>
            <a:ext cx="7226671" cy="28623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b="1">
                <a:solidFill>
                  <a:schemeClr val="accent5">
                    <a:satOff val="-6843"/>
                    <a:lumOff val="-10705"/>
                  </a:schemeClr>
                </a:solidFill>
              </a:defRPr>
            </a:pPr>
            <a:r>
              <a:rPr dirty="0"/>
              <a:t>If a low-probability event has probability p, then the sample</a:t>
            </a:r>
          </a:p>
          <a:p>
            <a:pPr>
              <a:defRPr b="1">
                <a:solidFill>
                  <a:schemeClr val="accent5">
                    <a:satOff val="-6843"/>
                    <a:lumOff val="-10705"/>
                  </a:schemeClr>
                </a:solidFill>
              </a:defRPr>
            </a:pPr>
            <a:r>
              <a:rPr dirty="0"/>
              <a:t>size from which it was estimated must have n at least as large</a:t>
            </a:r>
          </a:p>
          <a:p>
            <a:pPr>
              <a:defRPr b="1">
                <a:solidFill>
                  <a:schemeClr val="accent5">
                    <a:satOff val="-6843"/>
                    <a:lumOff val="-10705"/>
                  </a:schemeClr>
                </a:solidFill>
              </a:defRPr>
            </a:pPr>
            <a:r>
              <a:rPr dirty="0"/>
              <a:t>as 1/p (that is, k must have been at least 1). For example, if </a:t>
            </a:r>
          </a:p>
          <a:p>
            <a:pPr>
              <a:defRPr b="1">
                <a:solidFill>
                  <a:schemeClr val="accent5">
                    <a:satOff val="-6843"/>
                    <a:lumOff val="-10705"/>
                  </a:schemeClr>
                </a:solidFill>
              </a:defRPr>
            </a:pPr>
            <a:r>
              <a:rPr dirty="0"/>
              <a:t>p = 0.001, then n &gt;= 1000. </a:t>
            </a:r>
            <a:endParaRPr lang="en-US" dirty="0"/>
          </a:p>
          <a:p>
            <a:pPr>
              <a:defRPr b="1">
                <a:solidFill>
                  <a:schemeClr val="accent5">
                    <a:satOff val="-6843"/>
                    <a:lumOff val="-10705"/>
                  </a:schemeClr>
                </a:solidFill>
              </a:defRPr>
            </a:pPr>
            <a:endParaRPr lang="en-US" dirty="0"/>
          </a:p>
          <a:p>
            <a:pPr>
              <a:defRPr b="1">
                <a:solidFill>
                  <a:schemeClr val="accent5">
                    <a:satOff val="-6843"/>
                    <a:lumOff val="-10705"/>
                  </a:schemeClr>
                </a:solidFill>
              </a:defRPr>
            </a:pPr>
            <a:r>
              <a:rPr dirty="0"/>
              <a:t>If a much larger sample is implausible,</a:t>
            </a:r>
            <a:r>
              <a:rPr lang="en-US" dirty="0"/>
              <a:t> </a:t>
            </a:r>
            <a:r>
              <a:rPr dirty="0"/>
              <a:t>then k must have been </a:t>
            </a:r>
            <a:endParaRPr lang="en-US" dirty="0"/>
          </a:p>
          <a:p>
            <a:pPr>
              <a:defRPr b="1">
                <a:solidFill>
                  <a:schemeClr val="accent5">
                    <a:satOff val="-6843"/>
                    <a:lumOff val="-10705"/>
                  </a:schemeClr>
                </a:solidFill>
              </a:defRPr>
            </a:pPr>
            <a:r>
              <a:rPr dirty="0"/>
              <a:t>very small and these effects must be accounted for in the analysis! </a:t>
            </a:r>
            <a:endParaRPr lang="en-US" dirty="0"/>
          </a:p>
          <a:p>
            <a:pPr>
              <a:defRPr b="1">
                <a:solidFill>
                  <a:schemeClr val="accent5">
                    <a:satOff val="-6843"/>
                    <a:lumOff val="-10705"/>
                  </a:schemeClr>
                </a:solidFill>
              </a:defRPr>
            </a:pPr>
            <a:endParaRPr lang="en-US" dirty="0"/>
          </a:p>
          <a:p>
            <a:pPr>
              <a:defRPr b="1">
                <a:solidFill>
                  <a:schemeClr val="accent5">
                    <a:satOff val="-6843"/>
                    <a:lumOff val="-10705"/>
                  </a:schemeClr>
                </a:solidFill>
              </a:defRPr>
            </a:pPr>
            <a:r>
              <a:rPr dirty="0"/>
              <a:t>In other words, we must take</a:t>
            </a:r>
            <a:r>
              <a:rPr lang="en-US" dirty="0"/>
              <a:t> </a:t>
            </a:r>
            <a:r>
              <a:rPr dirty="0"/>
              <a:t>into account the inherent uncertainty in our estimate of p !!! </a:t>
            </a:r>
          </a:p>
        </p:txBody>
      </p:sp>
      <p:sp>
        <p:nvSpPr>
          <p:cNvPr id="2" name="k=10, n=100:…">
            <a:extLst>
              <a:ext uri="{FF2B5EF4-FFF2-40B4-BE49-F238E27FC236}">
                <a16:creationId xmlns:a16="http://schemas.microsoft.com/office/drawing/2014/main" id="{9707DE6A-FD46-F685-B7DA-22B6964E7759}"/>
              </a:ext>
            </a:extLst>
          </p:cNvPr>
          <p:cNvSpPr txBox="1"/>
          <p:nvPr/>
        </p:nvSpPr>
        <p:spPr>
          <a:xfrm>
            <a:off x="1156137" y="4166422"/>
            <a:ext cx="6233215" cy="3693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>
              <a:defRPr>
                <a:solidFill>
                  <a:schemeClr val="accent2">
                    <a:satOff val="-4966"/>
                    <a:lumOff val="-10549"/>
                  </a:schemeClr>
                </a:solidFill>
              </a:defRPr>
            </a:pPr>
            <a:r>
              <a:rPr b="1" dirty="0"/>
              <a:t>k=1, n=100: </a:t>
            </a:r>
            <a:r>
              <a:rPr lang="en-US" b="1" dirty="0"/>
              <a:t> </a:t>
            </a:r>
            <a:endParaRPr b="1" dirty="0"/>
          </a:p>
        </p:txBody>
      </p:sp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37</a:t>
            </a:fld>
            <a:endParaRPr/>
          </a:p>
        </p:txBody>
      </p:sp>
      <p:sp>
        <p:nvSpPr>
          <p:cNvPr id="559" name="A few comments about team meetings"/>
          <p:cNvSpPr txBox="1"/>
          <p:nvPr/>
        </p:nvSpPr>
        <p:spPr>
          <a:xfrm>
            <a:off x="315082" y="0"/>
            <a:ext cx="7952618" cy="6715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Autofit/>
          </a:bodyPr>
          <a:lstStyle>
            <a:lvl1pPr defTabSz="457200">
              <a:defRPr sz="2400" b="1">
                <a:solidFill>
                  <a:srgbClr val="616161"/>
                </a:solidFill>
              </a:defRPr>
            </a:lvl1pPr>
          </a:lstStyle>
          <a:p>
            <a:r>
              <a:rPr dirty="0"/>
              <a:t>A few comments about team meetings</a:t>
            </a:r>
            <a:r>
              <a:rPr lang="en-US" dirty="0"/>
              <a:t> (including zoom)</a:t>
            </a:r>
            <a:endParaRPr dirty="0"/>
          </a:p>
        </p:txBody>
      </p:sp>
      <p:sp>
        <p:nvSpPr>
          <p:cNvPr id="560" name="Preparation:…"/>
          <p:cNvSpPr txBox="1"/>
          <p:nvPr/>
        </p:nvSpPr>
        <p:spPr>
          <a:xfrm>
            <a:off x="361492" y="721836"/>
            <a:ext cx="8421016" cy="5704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defTabSz="457200">
              <a:defRPr sz="2200" b="1">
                <a:latin typeface="+mj-lt"/>
                <a:ea typeface="+mj-ea"/>
                <a:cs typeface="+mj-cs"/>
                <a:sym typeface="Helvetica"/>
              </a:defRPr>
            </a:pPr>
            <a:r>
              <a:rPr dirty="0"/>
              <a:t>Preparation: </a:t>
            </a:r>
          </a:p>
          <a:p>
            <a:pPr defTabSz="457200">
              <a:defRPr sz="2200">
                <a:latin typeface="+mj-lt"/>
                <a:ea typeface="+mj-ea"/>
                <a:cs typeface="+mj-cs"/>
                <a:sym typeface="Helvetica"/>
              </a:defRPr>
            </a:pPr>
            <a:r>
              <a:rPr dirty="0"/>
              <a:t>- announce the date early enough</a:t>
            </a:r>
          </a:p>
          <a:p>
            <a:pPr defTabSz="457200">
              <a:defRPr sz="2200">
                <a:latin typeface="+mj-lt"/>
                <a:ea typeface="+mj-ea"/>
                <a:cs typeface="+mj-cs"/>
                <a:sym typeface="Helvetica"/>
              </a:defRPr>
            </a:pPr>
            <a:r>
              <a:rPr dirty="0"/>
              <a:t>- prepare agenda, circulate materials if needed</a:t>
            </a:r>
          </a:p>
          <a:p>
            <a:pPr defTabSz="457200">
              <a:defRPr sz="2200">
                <a:latin typeface="+mj-lt"/>
                <a:ea typeface="+mj-ea"/>
                <a:cs typeface="+mj-cs"/>
                <a:sym typeface="Helvetica"/>
              </a:defRPr>
            </a:pPr>
            <a:r>
              <a:rPr dirty="0"/>
              <a:t>- order agenda topics according to importance and urgency</a:t>
            </a:r>
          </a:p>
          <a:p>
            <a:pPr defTabSz="457200">
              <a:defRPr sz="2200">
                <a:latin typeface="+mj-lt"/>
                <a:ea typeface="+mj-ea"/>
                <a:cs typeface="+mj-cs"/>
                <a:sym typeface="Helvetica"/>
              </a:defRPr>
            </a:pPr>
            <a:r>
              <a:rPr dirty="0"/>
              <a:t>- remind those with outstanding action items</a:t>
            </a:r>
          </a:p>
          <a:p>
            <a:pPr defTabSz="457200">
              <a:defRPr sz="2200" b="1">
                <a:latin typeface="+mj-lt"/>
                <a:ea typeface="+mj-ea"/>
                <a:cs typeface="+mj-cs"/>
                <a:sym typeface="Helvetica"/>
              </a:defRPr>
            </a:pPr>
            <a:r>
              <a:rPr dirty="0"/>
              <a:t>During the meeting:</a:t>
            </a:r>
          </a:p>
          <a:p>
            <a:pPr defTabSz="457200">
              <a:defRPr sz="2200">
                <a:latin typeface="+mj-lt"/>
                <a:ea typeface="+mj-ea"/>
                <a:cs typeface="+mj-cs"/>
                <a:sym typeface="Helvetica"/>
              </a:defRPr>
            </a:pPr>
            <a:r>
              <a:rPr dirty="0"/>
              <a:t>- ensure broad participation (especially by younger colleagues, and taking into account many other factors) </a:t>
            </a:r>
          </a:p>
          <a:p>
            <a:pPr defTabSz="457200">
              <a:defRPr sz="2200">
                <a:latin typeface="+mj-lt"/>
                <a:ea typeface="+mj-ea"/>
                <a:cs typeface="+mj-cs"/>
                <a:sym typeface="Helvetica"/>
              </a:defRPr>
            </a:pPr>
            <a:r>
              <a:rPr dirty="0"/>
              <a:t>- stick to the agenda as much as possible, beware of divergence </a:t>
            </a:r>
          </a:p>
          <a:p>
            <a:pPr defTabSz="457200">
              <a:defRPr sz="2200">
                <a:latin typeface="+mj-lt"/>
                <a:ea typeface="+mj-ea"/>
                <a:cs typeface="+mj-cs"/>
                <a:sym typeface="Helvetica"/>
              </a:defRPr>
            </a:pPr>
            <a:r>
              <a:rPr dirty="0"/>
              <a:t>- set </a:t>
            </a:r>
            <a:r>
              <a:rPr lang="en-US" dirty="0"/>
              <a:t>topic </a:t>
            </a:r>
            <a:r>
              <a:rPr dirty="0"/>
              <a:t>schedules according to needs, with a broad buy-in (remember contingency!)  </a:t>
            </a:r>
          </a:p>
          <a:p>
            <a:pPr defTabSz="457200">
              <a:defRPr sz="2200">
                <a:latin typeface="+mj-lt"/>
                <a:ea typeface="+mj-ea"/>
                <a:cs typeface="+mj-cs"/>
                <a:sym typeface="Helvetica"/>
              </a:defRPr>
            </a:pPr>
            <a:r>
              <a:rPr dirty="0"/>
              <a:t>- record agreed action items, with responsible people and delivery due dates</a:t>
            </a:r>
          </a:p>
          <a:p>
            <a:pPr defTabSz="457200">
              <a:defRPr sz="2200" b="1">
                <a:latin typeface="+mj-lt"/>
                <a:ea typeface="+mj-ea"/>
                <a:cs typeface="+mj-cs"/>
                <a:sym typeface="Helvetica"/>
              </a:defRPr>
            </a:pPr>
            <a:r>
              <a:rPr dirty="0"/>
              <a:t>After party:</a:t>
            </a:r>
          </a:p>
          <a:p>
            <a:pPr defTabSz="457200">
              <a:defRPr sz="2200">
                <a:latin typeface="+mj-lt"/>
                <a:ea typeface="+mj-ea"/>
                <a:cs typeface="+mj-cs"/>
                <a:sym typeface="Helvetica"/>
              </a:defRPr>
            </a:pPr>
            <a:r>
              <a:rPr dirty="0"/>
              <a:t>- circulate minutes (with action items</a:t>
            </a:r>
            <a:r>
              <a:rPr lang="en-US" dirty="0"/>
              <a:t>,</a:t>
            </a:r>
            <a:r>
              <a:rPr dirty="0"/>
              <a:t> </a:t>
            </a:r>
            <a:r>
              <a:rPr dirty="0" err="1"/>
              <a:t>etc</a:t>
            </a:r>
            <a:r>
              <a:rPr dirty="0"/>
              <a:t>) in timely manner</a:t>
            </a:r>
          </a:p>
          <a:p>
            <a:pPr defTabSz="457200">
              <a:defRPr sz="2200">
                <a:latin typeface="+mj-lt"/>
                <a:ea typeface="+mj-ea"/>
                <a:cs typeface="+mj-cs"/>
                <a:sym typeface="Helvetica"/>
              </a:defRPr>
            </a:pPr>
            <a:r>
              <a:rPr dirty="0"/>
              <a:t>- do follow up of action items, including milestone reminders </a:t>
            </a:r>
            <a:r>
              <a:rPr dirty="0" err="1"/>
              <a:t>etc</a:t>
            </a:r>
            <a:r>
              <a:rPr dirty="0"/>
              <a:t> </a:t>
            </a:r>
          </a:p>
        </p:txBody>
      </p:sp>
      <p:sp>
        <p:nvSpPr>
          <p:cNvPr id="561" name="DISCUSSION: have you ever participated in an inefficient meeting?"/>
          <p:cNvSpPr txBox="1"/>
          <p:nvPr/>
        </p:nvSpPr>
        <p:spPr>
          <a:xfrm>
            <a:off x="315082" y="6145529"/>
            <a:ext cx="7226671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solidFill>
                  <a:schemeClr val="accent2">
                    <a:satOff val="-4966"/>
                    <a:lumOff val="-10549"/>
                  </a:schemeClr>
                </a:solidFill>
              </a:defRPr>
            </a:pPr>
            <a:r>
              <a:rPr b="1"/>
              <a:t>DISCUSSION:</a:t>
            </a:r>
            <a:r>
              <a:t> have you ever participated in an inefficient meeting? </a:t>
            </a:r>
          </a:p>
        </p:txBody>
      </p:sp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38</a:t>
            </a:fld>
            <a:endParaRPr/>
          </a:p>
        </p:txBody>
      </p:sp>
      <p:sp>
        <p:nvSpPr>
          <p:cNvPr id="564" name="Summary: Field guide to efficient project management"/>
          <p:cNvSpPr txBox="1"/>
          <p:nvPr/>
        </p:nvSpPr>
        <p:spPr>
          <a:xfrm>
            <a:off x="1854200" y="88900"/>
            <a:ext cx="7328397" cy="5572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>
            <a:lvl1pPr defTabSz="457200">
              <a:defRPr sz="21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Summary: Field guide to efficient project management</a:t>
            </a:r>
          </a:p>
        </p:txBody>
      </p:sp>
      <p:sp>
        <p:nvSpPr>
          <p:cNvPr id="565" name="1) Compose strong teams by matching tasks to (people’s) skills and motivation. Carefully define top roles. Remember the Apollo Syndrome.…"/>
          <p:cNvSpPr txBox="1"/>
          <p:nvPr/>
        </p:nvSpPr>
        <p:spPr>
          <a:xfrm>
            <a:off x="268332" y="906779"/>
            <a:ext cx="8607337" cy="6093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defTabSz="457200">
              <a:defRPr sz="1900">
                <a:latin typeface="+mj-lt"/>
                <a:ea typeface="+mj-ea"/>
                <a:cs typeface="+mj-cs"/>
                <a:sym typeface="Helvetica"/>
              </a:defRPr>
            </a:pPr>
            <a:r>
              <a:rPr dirty="0"/>
              <a:t>1) Compose strong teams by matching tasks to (people’s) skills and motivation. Carefully define top roles. Remember the Apollo Syndrome.</a:t>
            </a:r>
          </a:p>
          <a:p>
            <a:pPr defTabSz="457200">
              <a:defRPr sz="1900">
                <a:latin typeface="+mj-lt"/>
                <a:ea typeface="+mj-ea"/>
                <a:cs typeface="+mj-cs"/>
                <a:sym typeface="Helvetica"/>
              </a:defRPr>
            </a:pPr>
            <a:endParaRPr dirty="0"/>
          </a:p>
          <a:p>
            <a:pPr defTabSz="457200">
              <a:defRPr sz="1900">
                <a:latin typeface="+mj-lt"/>
                <a:ea typeface="+mj-ea"/>
                <a:cs typeface="+mj-cs"/>
                <a:sym typeface="Helvetica"/>
              </a:defRPr>
            </a:pPr>
            <a:r>
              <a:rPr dirty="0"/>
              <a:t>2) Make sure everyone understands their task, resources and schedule. Keep reminding them. Distinguish the project goals from individual agendas. </a:t>
            </a:r>
          </a:p>
          <a:p>
            <a:pPr defTabSz="457200">
              <a:defRPr sz="1900">
                <a:latin typeface="+mj-lt"/>
                <a:ea typeface="+mj-ea"/>
                <a:cs typeface="+mj-cs"/>
                <a:sym typeface="Helvetica"/>
              </a:defRPr>
            </a:pPr>
            <a:endParaRPr dirty="0"/>
          </a:p>
          <a:p>
            <a:pPr defTabSz="457200">
              <a:defRPr sz="1900">
                <a:latin typeface="+mj-lt"/>
                <a:ea typeface="+mj-ea"/>
                <a:cs typeface="+mj-cs"/>
                <a:sym typeface="Helvetica"/>
              </a:defRPr>
            </a:pPr>
            <a:r>
              <a:rPr dirty="0"/>
              <a:t>3) Carefully track and guard scope, budget, and schedule. </a:t>
            </a:r>
            <a:r>
              <a:rPr b="1" dirty="0"/>
              <a:t>You can’t have “faster, better, cheaper”. </a:t>
            </a:r>
            <a:r>
              <a:rPr lang="en-US" dirty="0"/>
              <a:t>If you are lucky, you can have two of those. </a:t>
            </a:r>
            <a:r>
              <a:rPr dirty="0"/>
              <a:t>Beware especially of the scope creep in science projects. Don’t assign scope/tasks without an adequate increase in budget  and/or schedule. </a:t>
            </a:r>
          </a:p>
          <a:p>
            <a:pPr defTabSz="457200">
              <a:defRPr sz="1900">
                <a:latin typeface="+mj-lt"/>
                <a:ea typeface="+mj-ea"/>
                <a:cs typeface="+mj-cs"/>
                <a:sym typeface="Helvetica"/>
              </a:defRPr>
            </a:pPr>
            <a:endParaRPr dirty="0"/>
          </a:p>
          <a:p>
            <a:pPr defTabSz="457200">
              <a:defRPr sz="1900">
                <a:latin typeface="+mj-lt"/>
                <a:ea typeface="+mj-ea"/>
                <a:cs typeface="+mj-cs"/>
                <a:sym typeface="Helvetica"/>
              </a:defRPr>
            </a:pPr>
            <a:r>
              <a:rPr dirty="0"/>
              <a:t>4) Maintain meaningful risk register. Don’t believe Monte Carlo too much</a:t>
            </a:r>
            <a:r>
              <a:rPr lang="en-US" dirty="0"/>
              <a:t>!</a:t>
            </a:r>
            <a:r>
              <a:rPr dirty="0"/>
              <a:t> "It’s hard to make predictions</a:t>
            </a:r>
            <a:r>
              <a:rPr lang="en-US" dirty="0"/>
              <a:t>, especially</a:t>
            </a:r>
            <a:r>
              <a:rPr dirty="0"/>
              <a:t> about the future.” </a:t>
            </a:r>
          </a:p>
          <a:p>
            <a:pPr defTabSz="457200">
              <a:defRPr sz="1900">
                <a:latin typeface="+mj-lt"/>
                <a:ea typeface="+mj-ea"/>
                <a:cs typeface="+mj-cs"/>
                <a:sym typeface="Helvetica"/>
              </a:defRPr>
            </a:pPr>
            <a:endParaRPr dirty="0"/>
          </a:p>
          <a:p>
            <a:pPr defTabSz="457200">
              <a:defRPr sz="1900">
                <a:latin typeface="+mj-lt"/>
                <a:ea typeface="+mj-ea"/>
                <a:cs typeface="+mj-cs"/>
                <a:sym typeface="Helvetica"/>
              </a:defRPr>
            </a:pPr>
            <a:r>
              <a:rPr dirty="0"/>
              <a:t>5) </a:t>
            </a:r>
            <a:r>
              <a:rPr dirty="0">
                <a:solidFill>
                  <a:srgbClr val="3B43FF"/>
                </a:solidFill>
              </a:rPr>
              <a:t>Never stop caring for and motivating your team - it’s the people who do the work!</a:t>
            </a:r>
            <a:r>
              <a:rPr dirty="0"/>
              <a:t> Ensure that people feel ownership of and pride in their work, and that they receive adequate credit for their accomplishments. Never ever criticize or ridicule your team members in public!  </a:t>
            </a:r>
          </a:p>
          <a:p>
            <a:pPr defTabSz="457200">
              <a:defRPr sz="2400">
                <a:latin typeface="+mj-lt"/>
                <a:ea typeface="+mj-ea"/>
                <a:cs typeface="+mj-cs"/>
                <a:sym typeface="Helvetica"/>
              </a:defRPr>
            </a:pPr>
            <a:endParaRPr dirty="0"/>
          </a:p>
          <a:p>
            <a:pPr defTabSz="457200">
              <a:defRPr sz="2400">
                <a:latin typeface="+mj-lt"/>
                <a:ea typeface="+mj-ea"/>
                <a:cs typeface="+mj-cs"/>
                <a:sym typeface="Helvetica"/>
              </a:defRPr>
            </a:pPr>
            <a:endParaRPr dirty="0"/>
          </a:p>
        </p:txBody>
      </p:sp>
      <p:sp>
        <p:nvSpPr>
          <p:cNvPr id="566" name="DISCUSSION: would you like to be a project leader/manager? Why or why not?"/>
          <p:cNvSpPr txBox="1"/>
          <p:nvPr/>
        </p:nvSpPr>
        <p:spPr>
          <a:xfrm>
            <a:off x="4467982" y="5929629"/>
            <a:ext cx="4930451" cy="624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solidFill>
                  <a:schemeClr val="accent2">
                    <a:satOff val="-4966"/>
                    <a:lumOff val="-10549"/>
                  </a:schemeClr>
                </a:solidFill>
              </a:defRPr>
            </a:pPr>
            <a:r>
              <a:rPr b="1"/>
              <a:t>DISCUSSION:</a:t>
            </a:r>
            <a:r>
              <a:t> would you like to be a project leader/manager? Why or why not?  </a:t>
            </a:r>
          </a:p>
        </p:txBody>
      </p:sp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39</a:t>
            </a:fld>
            <a:endParaRPr/>
          </a:p>
        </p:txBody>
      </p:sp>
      <p:sp>
        <p:nvSpPr>
          <p:cNvPr id="569" name="DISCUSSION"/>
          <p:cNvSpPr txBox="1"/>
          <p:nvPr/>
        </p:nvSpPr>
        <p:spPr>
          <a:xfrm>
            <a:off x="1854200" y="88900"/>
            <a:ext cx="7328397" cy="5572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>
            <a:lvl1pPr defTabSz="457200">
              <a:defRPr sz="21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DISCUSSION</a:t>
            </a:r>
          </a:p>
        </p:txBody>
      </p:sp>
      <p:sp>
        <p:nvSpPr>
          <p:cNvPr id="570" name="Are top leaders and managers born or trained? Nature or nurture?…"/>
          <p:cNvSpPr txBox="1"/>
          <p:nvPr/>
        </p:nvSpPr>
        <p:spPr>
          <a:xfrm>
            <a:off x="389496" y="532129"/>
            <a:ext cx="8746008" cy="5400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b="1">
                <a:solidFill>
                  <a:schemeClr val="accent2">
                    <a:satOff val="-4966"/>
                    <a:lumOff val="-10549"/>
                  </a:schemeClr>
                </a:solidFill>
              </a:defRPr>
            </a:pPr>
            <a:endParaRPr/>
          </a:p>
          <a:p>
            <a:pPr>
              <a:defRPr>
                <a:solidFill>
                  <a:schemeClr val="accent2">
                    <a:satOff val="-4966"/>
                    <a:lumOff val="-10549"/>
                  </a:schemeClr>
                </a:solidFill>
              </a:defRPr>
            </a:pPr>
            <a:endParaRPr/>
          </a:p>
          <a:p>
            <a:r>
              <a:t>Are top leaders and managers born or trained? Nature or nurture? </a:t>
            </a:r>
          </a:p>
          <a:p>
            <a:endParaRPr/>
          </a:p>
          <a:p>
            <a:r>
              <a:t>How can one deal with capable but often disruptive individuals? </a:t>
            </a:r>
          </a:p>
          <a:p>
            <a:pPr>
              <a:defRPr sz="1700"/>
            </a:pPr>
            <a:endParaRPr/>
          </a:p>
          <a:p>
            <a:pPr>
              <a:defRPr sz="1700"/>
            </a:pPr>
            <a:r>
              <a:t>Can we dream of projects that take more than one career length? </a:t>
            </a:r>
          </a:p>
          <a:p>
            <a:endParaRPr/>
          </a:p>
          <a:p>
            <a:r>
              <a:t>How can we assure that all parts of the project are aware when something is changed?    </a:t>
            </a:r>
          </a:p>
          <a:p>
            <a:endParaRPr/>
          </a:p>
          <a:p>
            <a:r>
              <a:t>Monte Carlo: difference between the most probable and expected values</a:t>
            </a:r>
          </a:p>
          <a:p>
            <a:endParaRPr/>
          </a:p>
          <a:p>
            <a:r>
              <a:t>What is the greatest risk to you getting your Ph.D?   </a:t>
            </a:r>
          </a:p>
          <a:p>
            <a:endParaRPr/>
          </a:p>
          <a:p>
            <a:r>
              <a:t>Is it harder to do and manage hardware, or software?</a:t>
            </a:r>
          </a:p>
          <a:p>
            <a:endParaRPr/>
          </a:p>
          <a:p>
            <a:r>
              <a:t>Have you ever participated in an inefficient meeting?</a:t>
            </a:r>
          </a:p>
          <a:p>
            <a:endParaRPr/>
          </a:p>
          <a:p>
            <a:r>
              <a:t>Would you like to be a project leader/manager? Why or why not?  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29663" y="6459378"/>
            <a:ext cx="162060" cy="2311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4</a:t>
            </a:fld>
            <a:endParaRPr/>
          </a:p>
        </p:txBody>
      </p:sp>
      <p:sp>
        <p:nvSpPr>
          <p:cNvPr id="123" name="Outline"/>
          <p:cNvSpPr txBox="1">
            <a:spLocks noGrp="1"/>
          </p:cNvSpPr>
          <p:nvPr>
            <p:ph type="title"/>
          </p:nvPr>
        </p:nvSpPr>
        <p:spPr>
          <a:xfrm>
            <a:off x="2108200" y="114300"/>
            <a:ext cx="6629400" cy="557213"/>
          </a:xfrm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 sz="3200"/>
            </a:lvl1pPr>
          </a:lstStyle>
          <a:p>
            <a:r>
              <a:t>Outline</a:t>
            </a:r>
          </a:p>
        </p:txBody>
      </p:sp>
      <p:sp>
        <p:nvSpPr>
          <p:cNvPr id="124" name="1) Introduction…"/>
          <p:cNvSpPr txBox="1"/>
          <p:nvPr/>
        </p:nvSpPr>
        <p:spPr>
          <a:xfrm>
            <a:off x="111882" y="748030"/>
            <a:ext cx="8691636" cy="64992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defTabSz="457200">
              <a:spcBef>
                <a:spcPts val="500"/>
              </a:spcBef>
              <a:defRPr sz="2300"/>
            </a:pPr>
            <a:r>
              <a:rPr dirty="0"/>
              <a:t>1) Introduction</a:t>
            </a:r>
          </a:p>
          <a:p>
            <a:pPr marL="342900" indent="-342900" defTabSz="457200">
              <a:spcBef>
                <a:spcPts val="500"/>
              </a:spcBef>
              <a:buSzPct val="100000"/>
              <a:buFont typeface="Arial"/>
              <a:buChar char="•"/>
              <a:defRPr sz="2300"/>
            </a:pPr>
            <a:r>
              <a:rPr strike="sngStrike" dirty="0"/>
              <a:t>brief introduction to </a:t>
            </a:r>
            <a:r>
              <a:rPr lang="en-US" strike="sngStrike" dirty="0"/>
              <a:t>Rubin Observatory and </a:t>
            </a:r>
            <a:r>
              <a:rPr strike="sngStrike" dirty="0"/>
              <a:t>LSST</a:t>
            </a:r>
          </a:p>
          <a:p>
            <a:pPr marL="342900" indent="-342900" defTabSz="457200">
              <a:spcBef>
                <a:spcPts val="500"/>
              </a:spcBef>
              <a:buSzPct val="100000"/>
              <a:buFont typeface="Arial"/>
              <a:buChar char="•"/>
              <a:defRPr sz="2300"/>
            </a:pPr>
            <a:r>
              <a:rPr dirty="0"/>
              <a:t>leadership vs. management</a:t>
            </a:r>
          </a:p>
          <a:p>
            <a:pPr marL="342900" indent="-342900" defTabSz="457200">
              <a:spcBef>
                <a:spcPts val="500"/>
              </a:spcBef>
              <a:buSzPct val="100000"/>
              <a:buFont typeface="Arial"/>
              <a:buChar char="•"/>
              <a:defRPr sz="2300"/>
            </a:pPr>
            <a:r>
              <a:rPr dirty="0"/>
              <a:t>how to build a good team</a:t>
            </a:r>
          </a:p>
          <a:p>
            <a:pPr marL="342900" indent="-342900" defTabSz="457200">
              <a:spcBef>
                <a:spcPts val="500"/>
              </a:spcBef>
              <a:buSzPct val="100000"/>
              <a:buFont typeface="Arial"/>
              <a:buChar char="•"/>
              <a:defRPr sz="2300"/>
            </a:pPr>
            <a:r>
              <a:rPr dirty="0"/>
              <a:t>how to initiate, build and execute a project</a:t>
            </a:r>
          </a:p>
          <a:p>
            <a:pPr defTabSz="457200">
              <a:spcBef>
                <a:spcPts val="500"/>
              </a:spcBef>
              <a:defRPr sz="2300"/>
            </a:pPr>
            <a:endParaRPr dirty="0"/>
          </a:p>
          <a:p>
            <a:pPr defTabSz="457200">
              <a:spcBef>
                <a:spcPts val="500"/>
              </a:spcBef>
              <a:defRPr sz="2300"/>
            </a:pPr>
            <a:r>
              <a:rPr dirty="0"/>
              <a:t>2) Brief tour through Project Management</a:t>
            </a:r>
          </a:p>
          <a:p>
            <a:pPr marL="342900" indent="-342900" defTabSz="457200">
              <a:spcBef>
                <a:spcPts val="500"/>
              </a:spcBef>
              <a:buSzPct val="100000"/>
              <a:buFont typeface="Arial"/>
              <a:buChar char="•"/>
              <a:defRPr sz="2300"/>
            </a:pPr>
            <a:r>
              <a:rPr dirty="0"/>
              <a:t>Project Execution Plan and team organization </a:t>
            </a:r>
          </a:p>
          <a:p>
            <a:pPr marL="342900" indent="-342900" defTabSz="457200">
              <a:spcBef>
                <a:spcPts val="500"/>
              </a:spcBef>
              <a:buSzPct val="100000"/>
              <a:buFont typeface="Arial"/>
              <a:buChar char="•"/>
              <a:defRPr sz="2300"/>
            </a:pPr>
            <a:r>
              <a:rPr dirty="0"/>
              <a:t>the importance of communication and documentation</a:t>
            </a:r>
          </a:p>
          <a:p>
            <a:pPr marL="342900" indent="-342900" defTabSz="457200">
              <a:spcBef>
                <a:spcPts val="500"/>
              </a:spcBef>
              <a:buSzPct val="100000"/>
              <a:buFont typeface="Arial"/>
              <a:buChar char="•"/>
              <a:defRPr sz="2300"/>
            </a:pPr>
            <a:r>
              <a:rPr dirty="0"/>
              <a:t>scope, schedule and budget tradeoffs </a:t>
            </a:r>
          </a:p>
          <a:p>
            <a:pPr marL="342900" indent="-342900" defTabSz="457200">
              <a:spcBef>
                <a:spcPts val="500"/>
              </a:spcBef>
              <a:buSzPct val="100000"/>
              <a:buFont typeface="Arial"/>
              <a:buChar char="•"/>
              <a:defRPr sz="2300"/>
            </a:pPr>
            <a:r>
              <a:rPr dirty="0"/>
              <a:t>contingency management</a:t>
            </a:r>
          </a:p>
          <a:p>
            <a:pPr defTabSz="457200">
              <a:spcBef>
                <a:spcPts val="500"/>
              </a:spcBef>
              <a:defRPr sz="2300"/>
            </a:pPr>
            <a:endParaRPr dirty="0"/>
          </a:p>
          <a:p>
            <a:pPr marL="342900" indent="-342900" defTabSz="457200">
              <a:spcBef>
                <a:spcPts val="500"/>
              </a:spcBef>
              <a:buSzPct val="100000"/>
              <a:buFont typeface="Arial"/>
              <a:buChar char="•"/>
              <a:defRPr sz="2300"/>
            </a:pPr>
            <a:r>
              <a:rPr dirty="0"/>
              <a:t>SUMMARY: my “Field guide” to efficient project management</a:t>
            </a:r>
          </a:p>
          <a:p>
            <a:pPr marL="342900" indent="-342900" defTabSz="457200">
              <a:spcBef>
                <a:spcPts val="500"/>
              </a:spcBef>
              <a:buSzPct val="100000"/>
              <a:buFont typeface="Arial"/>
              <a:buChar char="•"/>
              <a:defRPr sz="2300"/>
            </a:pPr>
            <a:r>
              <a:rPr dirty="0"/>
              <a:t>DISCUSSION  </a:t>
            </a:r>
          </a:p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 dirty="0"/>
          </a:p>
          <a:p>
            <a:pPr defTabSz="457200">
              <a:spcBef>
                <a:spcPts val="500"/>
              </a:spcBef>
              <a:defRPr sz="2400"/>
            </a:pPr>
            <a:endParaRPr dirty="0"/>
          </a:p>
        </p:txBody>
      </p:sp>
      <p:sp>
        <p:nvSpPr>
          <p:cNvPr id="125" name="DISCUSSION: question? If you like it, jot it down"/>
          <p:cNvSpPr txBox="1"/>
          <p:nvPr/>
        </p:nvSpPr>
        <p:spPr>
          <a:xfrm>
            <a:off x="3528182" y="6196329"/>
            <a:ext cx="5322961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solidFill>
                  <a:schemeClr val="accent2">
                    <a:satOff val="-4966"/>
                    <a:lumOff val="-10549"/>
                  </a:schemeClr>
                </a:solidFill>
              </a:defRPr>
            </a:pPr>
            <a:r>
              <a:rPr b="1"/>
              <a:t>DISCUSSION:</a:t>
            </a:r>
            <a:r>
              <a:t> question? If you like it, jot it down</a:t>
            </a:r>
          </a:p>
        </p:txBody>
      </p:sp>
      <p:sp>
        <p:nvSpPr>
          <p:cNvPr id="126" name="Line"/>
          <p:cNvSpPr/>
          <p:nvPr/>
        </p:nvSpPr>
        <p:spPr>
          <a:xfrm>
            <a:off x="2198389" y="6375400"/>
            <a:ext cx="1196004" cy="0"/>
          </a:xfrm>
          <a:prstGeom prst="line">
            <a:avLst/>
          </a:prstGeom>
          <a:ln w="1016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5</a:t>
            </a:fld>
            <a:endParaRPr/>
          </a:p>
        </p:txBody>
      </p:sp>
      <p:sp>
        <p:nvSpPr>
          <p:cNvPr id="186" name="Every serious project needs project management"/>
          <p:cNvSpPr txBox="1"/>
          <p:nvPr/>
        </p:nvSpPr>
        <p:spPr>
          <a:xfrm>
            <a:off x="1665467" y="157043"/>
            <a:ext cx="7303524" cy="447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>
            <a:lvl1pPr defTabSz="457200">
              <a:defRPr sz="2400" b="1">
                <a:solidFill>
                  <a:srgbClr val="1F497D"/>
                </a:solidFill>
              </a:defRPr>
            </a:lvl1pPr>
          </a:lstStyle>
          <a:p>
            <a:r>
              <a:t>Every serious project needs project management</a:t>
            </a:r>
          </a:p>
        </p:txBody>
      </p:sp>
      <p:pic>
        <p:nvPicPr>
          <p:cNvPr id="187" name="a.tiff" descr="a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40184"/>
            <a:ext cx="9246655" cy="5097827"/>
          </a:xfrm>
          <a:prstGeom prst="rect">
            <a:avLst/>
          </a:prstGeom>
          <a:ln w="12700">
            <a:miter lim="400000"/>
          </a:ln>
        </p:spPr>
      </p:pic>
      <p:sp>
        <p:nvSpPr>
          <p:cNvPr id="188" name="This project was not well led or managed…"/>
          <p:cNvSpPr txBox="1"/>
          <p:nvPr/>
        </p:nvSpPr>
        <p:spPr>
          <a:xfrm>
            <a:off x="52567" y="871775"/>
            <a:ext cx="7303524" cy="447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>
            <a:lvl1pPr defTabSz="457200">
              <a:defRPr sz="2400" b="1">
                <a:solidFill>
                  <a:srgbClr val="1F497D"/>
                </a:solidFill>
              </a:defRPr>
            </a:lvl1pPr>
          </a:lstStyle>
          <a:p>
            <a:r>
              <a:t>This project was not well led or managed…</a:t>
            </a:r>
          </a:p>
        </p:txBody>
      </p:sp>
      <p:sp>
        <p:nvSpPr>
          <p:cNvPr id="189" name="Thanks to Wil O’Mullane"/>
          <p:cNvSpPr txBox="1"/>
          <p:nvPr/>
        </p:nvSpPr>
        <p:spPr>
          <a:xfrm>
            <a:off x="52567" y="6459379"/>
            <a:ext cx="7303524" cy="269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>
            <a:lvl1pPr defTabSz="457200">
              <a:defRPr sz="1200" b="1">
                <a:solidFill>
                  <a:srgbClr val="1F497D"/>
                </a:solidFill>
              </a:defRPr>
            </a:lvl1pPr>
          </a:lstStyle>
          <a:p>
            <a:r>
              <a:t>Thanks to Wil O’Mullane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6</a:t>
            </a:fld>
            <a:endParaRPr/>
          </a:p>
        </p:txBody>
      </p:sp>
      <p:sp>
        <p:nvSpPr>
          <p:cNvPr id="192" name="Project is an undertaking of limited duration, with well defined deliverables (goals and objectives).…"/>
          <p:cNvSpPr txBox="1"/>
          <p:nvPr/>
        </p:nvSpPr>
        <p:spPr>
          <a:xfrm>
            <a:off x="211293" y="1033779"/>
            <a:ext cx="8873814" cy="49090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defTabSz="457200">
              <a:defRPr sz="2300">
                <a:latin typeface="+mj-lt"/>
                <a:ea typeface="+mj-ea"/>
                <a:cs typeface="+mj-cs"/>
                <a:sym typeface="Helvetica"/>
              </a:defRPr>
            </a:pPr>
            <a:r>
              <a:rPr b="1" dirty="0"/>
              <a:t>Project</a:t>
            </a:r>
            <a:r>
              <a:rPr dirty="0"/>
              <a:t> is an undertaking of limited duration, with well defined deliverables (goals and objectives).</a:t>
            </a:r>
          </a:p>
          <a:p>
            <a:pPr defTabSz="457200">
              <a:defRPr sz="2300">
                <a:latin typeface="+mj-lt"/>
                <a:ea typeface="+mj-ea"/>
                <a:cs typeface="+mj-cs"/>
                <a:sym typeface="Helvetica"/>
              </a:defRPr>
            </a:pPr>
            <a:endParaRPr dirty="0"/>
          </a:p>
          <a:p>
            <a:pPr defTabSz="457200">
              <a:defRPr sz="2300">
                <a:latin typeface="+mj-lt"/>
                <a:ea typeface="+mj-ea"/>
                <a:cs typeface="+mj-cs"/>
                <a:sym typeface="Helvetica"/>
              </a:defRPr>
            </a:pPr>
            <a:r>
              <a:rPr b="1" dirty="0"/>
              <a:t>Project management</a:t>
            </a:r>
            <a:r>
              <a:rPr dirty="0"/>
              <a:t> is the discipline of </a:t>
            </a:r>
            <a:r>
              <a:rPr dirty="0">
                <a:solidFill>
                  <a:srgbClr val="00B050"/>
                </a:solidFill>
              </a:rPr>
              <a:t>managing schedule and resources</a:t>
            </a:r>
            <a:r>
              <a:rPr dirty="0"/>
              <a:t> to deliver on time and budget. In other words, goals and objectives </a:t>
            </a:r>
            <a:r>
              <a:rPr lang="en-US" dirty="0"/>
              <a:t>of the project </a:t>
            </a:r>
            <a:r>
              <a:rPr dirty="0"/>
              <a:t>must be achieved within agreed constraints (scope, schedule, budget). </a:t>
            </a:r>
          </a:p>
          <a:p>
            <a:pPr defTabSz="457200">
              <a:defRPr sz="2300">
                <a:latin typeface="+mj-lt"/>
                <a:ea typeface="+mj-ea"/>
                <a:cs typeface="+mj-cs"/>
                <a:sym typeface="Helvetica"/>
              </a:defRPr>
            </a:pPr>
            <a:endParaRPr dirty="0"/>
          </a:p>
          <a:p>
            <a:pPr defTabSz="457200">
              <a:defRPr sz="2300">
                <a:latin typeface="+mj-lt"/>
                <a:ea typeface="+mj-ea"/>
                <a:cs typeface="+mj-cs"/>
                <a:sym typeface="Helvetica"/>
              </a:defRPr>
            </a:pPr>
            <a:r>
              <a:rPr dirty="0"/>
              <a:t>Typically, there is a “reserve” built into planning: the schedule and budget contingencies, as well as descope options, in case the project execution doesn’t go as planned. </a:t>
            </a:r>
          </a:p>
          <a:p>
            <a:pPr defTabSz="457200">
              <a:defRPr sz="2000">
                <a:latin typeface="+mj-lt"/>
                <a:ea typeface="+mj-ea"/>
                <a:cs typeface="+mj-cs"/>
                <a:sym typeface="Helvetica"/>
              </a:defRPr>
            </a:pPr>
            <a:endParaRPr dirty="0"/>
          </a:p>
          <a:p>
            <a:pPr defTabSz="457200">
              <a:defRPr sz="2000">
                <a:solidFill>
                  <a:schemeClr val="accent1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 dirty="0"/>
              <a:t>"Plans are nothing but planning is everything." (attributed to D. Eisenhower) </a:t>
            </a:r>
          </a:p>
          <a:p>
            <a:pPr defTabSz="457200">
              <a:defRPr sz="2000">
                <a:solidFill>
                  <a:schemeClr val="accent1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 dirty="0"/>
              <a:t>"No battle plan survives contact with the enemy” (Sun Tzu) </a:t>
            </a:r>
          </a:p>
        </p:txBody>
      </p:sp>
      <p:sp>
        <p:nvSpPr>
          <p:cNvPr id="193" name="What is project management?"/>
          <p:cNvSpPr txBox="1">
            <a:spLocks noGrp="1"/>
          </p:cNvSpPr>
          <p:nvPr>
            <p:ph type="title"/>
          </p:nvPr>
        </p:nvSpPr>
        <p:spPr>
          <a:xfrm>
            <a:off x="2044700" y="88900"/>
            <a:ext cx="7311430" cy="530772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443484">
              <a:defRPr sz="2910" b="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What is project management?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7</a:t>
            </a:fld>
            <a:endParaRPr/>
          </a:p>
        </p:txBody>
      </p:sp>
      <p:sp>
        <p:nvSpPr>
          <p:cNvPr id="196" name="The difference between leadership and management"/>
          <p:cNvSpPr txBox="1">
            <a:spLocks noGrp="1"/>
          </p:cNvSpPr>
          <p:nvPr>
            <p:ph type="title"/>
          </p:nvPr>
        </p:nvSpPr>
        <p:spPr>
          <a:xfrm>
            <a:off x="0" y="144976"/>
            <a:ext cx="9013230" cy="500096"/>
          </a:xfrm>
          <a:prstGeom prst="rect">
            <a:avLst/>
          </a:prstGeom>
        </p:spPr>
        <p:txBody>
          <a:bodyPr/>
          <a:lstStyle>
            <a:lvl1pPr defTabSz="370331">
              <a:defRPr sz="2430" b="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dirty="0"/>
              <a:t>The difference between leadership and management</a:t>
            </a:r>
          </a:p>
        </p:txBody>
      </p:sp>
      <p:sp>
        <p:nvSpPr>
          <p:cNvPr id="197" name="▪ Leadership is setting a new direction or vision for a group that they follow, ie: a leader is the spearhead for that new direction.…"/>
          <p:cNvSpPr txBox="1"/>
          <p:nvPr/>
        </p:nvSpPr>
        <p:spPr>
          <a:xfrm>
            <a:off x="194357" y="746234"/>
            <a:ext cx="8760735" cy="64325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 marL="457200" indent="-457200" defTabSz="457200">
              <a:tabLst>
                <a:tab pos="139700" algn="l"/>
                <a:tab pos="457200" algn="l"/>
              </a:tabLst>
              <a:defRPr sz="2400">
                <a:latin typeface="Verdana"/>
                <a:ea typeface="Verdana"/>
                <a:cs typeface="Verdana"/>
                <a:sym typeface="Verdana"/>
              </a:defRPr>
            </a:pPr>
            <a:r>
              <a:rPr dirty="0"/>
              <a:t>	▪	</a:t>
            </a:r>
            <a:r>
              <a:rPr b="1" dirty="0"/>
              <a:t>Leadership</a:t>
            </a:r>
            <a:r>
              <a:rPr dirty="0"/>
              <a:t> is setting a new direction or vision for a group that they follow, i</a:t>
            </a:r>
            <a:r>
              <a:rPr lang="en-US" dirty="0"/>
              <a:t>.</a:t>
            </a:r>
            <a:r>
              <a:rPr dirty="0"/>
              <a:t>e</a:t>
            </a:r>
            <a:r>
              <a:rPr lang="en-US" dirty="0"/>
              <a:t>.</a:t>
            </a:r>
            <a:r>
              <a:rPr dirty="0"/>
              <a:t> a leader is the spearhead for that new direction.</a:t>
            </a:r>
            <a:endParaRPr lang="en-US" dirty="0"/>
          </a:p>
          <a:p>
            <a:pPr marL="457200" indent="-457200" defTabSz="457200">
              <a:tabLst>
                <a:tab pos="139700" algn="l"/>
                <a:tab pos="457200" algn="l"/>
              </a:tabLst>
              <a:defRPr sz="2400">
                <a:latin typeface="Verdana"/>
                <a:ea typeface="Verdana"/>
                <a:cs typeface="Verdana"/>
                <a:sym typeface="Verdana"/>
              </a:defRPr>
            </a:pPr>
            <a:endParaRPr dirty="0"/>
          </a:p>
          <a:p>
            <a:pPr marL="457200" indent="-457200" defTabSz="457200">
              <a:tabLst>
                <a:tab pos="139700" algn="l"/>
                <a:tab pos="457200" algn="l"/>
              </a:tabLst>
              <a:defRPr sz="2400">
                <a:latin typeface="Verdana"/>
                <a:ea typeface="Verdana"/>
                <a:cs typeface="Verdana"/>
                <a:sym typeface="Verdana"/>
              </a:defRPr>
            </a:pPr>
            <a:r>
              <a:rPr dirty="0"/>
              <a:t>	▪	</a:t>
            </a:r>
            <a:r>
              <a:rPr b="1" dirty="0"/>
              <a:t>Management</a:t>
            </a:r>
            <a:r>
              <a:rPr dirty="0"/>
              <a:t> controls or directs people/resources in a group according to principles or values that have been established.</a:t>
            </a:r>
            <a:endParaRPr lang="en-US" dirty="0"/>
          </a:p>
          <a:p>
            <a:pPr marL="457200" indent="-457200" defTabSz="457200">
              <a:tabLst>
                <a:tab pos="139700" algn="l"/>
                <a:tab pos="457200" algn="l"/>
              </a:tabLst>
              <a:defRPr sz="2400">
                <a:latin typeface="Verdana"/>
                <a:ea typeface="Verdana"/>
                <a:cs typeface="Verdana"/>
                <a:sym typeface="Verdana"/>
              </a:defRPr>
            </a:pPr>
            <a:endParaRPr lang="en-US" dirty="0"/>
          </a:p>
          <a:p>
            <a:pPr marL="457200" indent="-457200" defTabSz="457200">
              <a:tabLst>
                <a:tab pos="139700" algn="l"/>
                <a:tab pos="457200" algn="l"/>
              </a:tabLst>
              <a:defRPr sz="2400">
                <a:latin typeface="Verdana"/>
                <a:ea typeface="Verdana"/>
                <a:cs typeface="Verdana"/>
                <a:sym typeface="Verdana"/>
              </a:defRPr>
            </a:pPr>
            <a:r>
              <a:rPr lang="en-US" dirty="0"/>
              <a:t>  That is, Vision vs. Implementation...</a:t>
            </a:r>
          </a:p>
          <a:p>
            <a:pPr marL="457200" indent="-457200" defTabSz="457200">
              <a:tabLst>
                <a:tab pos="139700" algn="l"/>
                <a:tab pos="457200" algn="l"/>
              </a:tabLst>
              <a:defRPr sz="2400">
                <a:latin typeface="Verdana"/>
                <a:ea typeface="Verdana"/>
                <a:cs typeface="Verdana"/>
                <a:sym typeface="Verdana"/>
              </a:defRPr>
            </a:pPr>
            <a:endParaRPr lang="en-US" dirty="0"/>
          </a:p>
          <a:p>
            <a:pPr marL="457200" indent="-457200" defTabSz="457200">
              <a:tabLst>
                <a:tab pos="139700" algn="l"/>
                <a:tab pos="457200" algn="l"/>
              </a:tabLst>
              <a:defRPr sz="2400">
                <a:latin typeface="Verdana"/>
                <a:ea typeface="Verdana"/>
                <a:cs typeface="Verdana"/>
                <a:sym typeface="Verdana"/>
              </a:defRPr>
            </a:pPr>
            <a:endParaRPr lang="en-US" dirty="0"/>
          </a:p>
          <a:p>
            <a:pPr marL="457200" indent="-457200" defTabSz="457200">
              <a:tabLst>
                <a:tab pos="139700" algn="l"/>
                <a:tab pos="457200" algn="l"/>
              </a:tabLst>
              <a:defRPr sz="2400">
                <a:latin typeface="Verdana"/>
                <a:ea typeface="Verdana"/>
                <a:cs typeface="Verdana"/>
                <a:sym typeface="Verdana"/>
              </a:defRPr>
            </a:pPr>
            <a:endParaRPr lang="en-US" dirty="0"/>
          </a:p>
          <a:p>
            <a:pPr marL="457200" indent="-457200" defTabSz="457200">
              <a:tabLst>
                <a:tab pos="139700" algn="l"/>
                <a:tab pos="457200" algn="l"/>
              </a:tabLst>
              <a:defRPr sz="2400">
                <a:latin typeface="Verdana"/>
                <a:ea typeface="Verdana"/>
                <a:cs typeface="Verdana"/>
                <a:sym typeface="Verdana"/>
              </a:defRPr>
            </a:pPr>
            <a:r>
              <a:rPr lang="en-US" dirty="0"/>
              <a:t> </a:t>
            </a:r>
          </a:p>
          <a:p>
            <a:pPr marL="457200" indent="-457200" defTabSz="457200">
              <a:tabLst>
                <a:tab pos="139700" algn="l"/>
                <a:tab pos="457200" algn="l"/>
              </a:tabLst>
              <a:defRPr sz="2400">
                <a:latin typeface="Verdana"/>
                <a:ea typeface="Verdana"/>
                <a:cs typeface="Verdana"/>
                <a:sym typeface="Verdana"/>
              </a:defRPr>
            </a:pPr>
            <a:endParaRPr dirty="0"/>
          </a:p>
          <a:p>
            <a:pPr marL="457200" indent="-457200" defTabSz="457200">
              <a:tabLst>
                <a:tab pos="139700" algn="l"/>
                <a:tab pos="457200" algn="l"/>
              </a:tabLst>
              <a:defRPr sz="2400">
                <a:latin typeface="Verdana"/>
                <a:ea typeface="Verdana"/>
                <a:cs typeface="Verdana"/>
                <a:sym typeface="Verdana"/>
              </a:defRPr>
            </a:pPr>
            <a:endParaRPr dirty="0"/>
          </a:p>
          <a:p>
            <a:pPr defTabSz="457200">
              <a:defRPr sz="2400">
                <a:latin typeface="+mj-lt"/>
                <a:ea typeface="+mj-ea"/>
                <a:cs typeface="+mj-cs"/>
                <a:sym typeface="Helvetica"/>
              </a:defRPr>
            </a:pPr>
            <a:r>
              <a:rPr dirty="0"/>
              <a:t>  </a:t>
            </a:r>
          </a:p>
          <a:p>
            <a:pPr defTabSz="457200">
              <a:defRPr sz="1400">
                <a:latin typeface="Verdana"/>
                <a:ea typeface="Verdana"/>
                <a:cs typeface="Verdana"/>
                <a:sym typeface="Verdana"/>
              </a:defRPr>
            </a:pPr>
            <a:r>
              <a:rPr dirty="0"/>
              <a:t> 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  <a:p>
            <a:pPr defTabSz="457200">
              <a:defRPr sz="1400" i="1">
                <a:latin typeface="Garamond"/>
                <a:ea typeface="Garamond"/>
                <a:cs typeface="Garamond"/>
                <a:sym typeface="Garamond"/>
              </a:defRPr>
            </a:pPr>
            <a:endParaRPr dirty="0"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198" name="These are textbook (wikipedia?) definitions. In reality boundaries are fuzzy and often the same individual can perform both roles (with often inconsistent titles, at least in the astronomical community)."/>
          <p:cNvSpPr txBox="1"/>
          <p:nvPr/>
        </p:nvSpPr>
        <p:spPr>
          <a:xfrm>
            <a:off x="451945" y="3642129"/>
            <a:ext cx="8497697" cy="22159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2300"/>
            </a:lvl1pPr>
          </a:lstStyle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dirty="0"/>
              <a:t>These are textbook (</a:t>
            </a:r>
            <a:r>
              <a:rPr dirty="0" err="1"/>
              <a:t>wikipedia</a:t>
            </a:r>
            <a:r>
              <a:rPr dirty="0"/>
              <a:t>?) definitions. In reality boundaries are fuzzy and often the same individual can perform both roles (with often inconsistent titles, at least in the astronomical community). 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8</a:t>
            </a:fld>
            <a:endParaRPr/>
          </a:p>
        </p:txBody>
      </p:sp>
      <p:sp>
        <p:nvSpPr>
          <p:cNvPr id="202" name="▪ Leadership is setting a new direction or vision for a group that they follow, ie: a leader is the spearhead for that new direction.…"/>
          <p:cNvSpPr txBox="1"/>
          <p:nvPr/>
        </p:nvSpPr>
        <p:spPr>
          <a:xfrm>
            <a:off x="265107" y="962615"/>
            <a:ext cx="8766186" cy="6238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marL="457200" indent="-457200" defTabSz="457200">
              <a:tabLst>
                <a:tab pos="139700" algn="l"/>
                <a:tab pos="457200" algn="l"/>
              </a:tabLst>
              <a:defRPr sz="2400">
                <a:latin typeface="Verdana"/>
                <a:ea typeface="Verdana"/>
                <a:cs typeface="Verdana"/>
                <a:sym typeface="Verdana"/>
              </a:defRPr>
            </a:pPr>
            <a:r>
              <a:t>	▪	Leadership is setting a new direction or vision for a group that they follow, ie: a leader is the spearhead for that new direction.</a:t>
            </a:r>
          </a:p>
          <a:p>
            <a:pPr marL="457200" indent="-457200" defTabSz="457200">
              <a:tabLst>
                <a:tab pos="139700" algn="l"/>
                <a:tab pos="457200" algn="l"/>
              </a:tabLst>
              <a:defRPr sz="2400">
                <a:latin typeface="Verdana"/>
                <a:ea typeface="Verdana"/>
                <a:cs typeface="Verdana"/>
                <a:sym typeface="Verdana"/>
              </a:defRPr>
            </a:pPr>
            <a:r>
              <a:t>	▪	Management controls or directs people/resources in a group according to principles or values that have been established.</a:t>
            </a:r>
          </a:p>
          <a:p>
            <a:pPr marL="457200" indent="-457200" defTabSz="457200">
              <a:tabLst>
                <a:tab pos="139700" algn="l"/>
                <a:tab pos="457200" algn="l"/>
              </a:tabLst>
              <a:defRPr sz="2400">
                <a:latin typeface="Verdana"/>
                <a:ea typeface="Verdana"/>
                <a:cs typeface="Verdana"/>
                <a:sym typeface="Verdana"/>
              </a:defRPr>
            </a:pPr>
            <a:endParaRPr/>
          </a:p>
          <a:p>
            <a:pPr defTabSz="457200">
              <a:defRPr sz="2400">
                <a:latin typeface="+mj-lt"/>
                <a:ea typeface="+mj-ea"/>
                <a:cs typeface="+mj-cs"/>
                <a:sym typeface="Helvetica"/>
              </a:defRPr>
            </a:pPr>
            <a:r>
              <a:t>Many astronomical projects were spearheaded by </a:t>
            </a:r>
            <a:r>
              <a:rPr b="1"/>
              <a:t>enthusiastic</a:t>
            </a:r>
            <a:r>
              <a:t> leaders who invested decades of their life into starting (and finishing!) these projects, e.g., </a:t>
            </a:r>
          </a:p>
          <a:p>
            <a:pPr defTabSz="457200">
              <a:defRPr sz="2400">
                <a:latin typeface="+mj-lt"/>
                <a:ea typeface="+mj-ea"/>
                <a:cs typeface="+mj-cs"/>
                <a:sym typeface="Helvetica"/>
              </a:defRPr>
            </a:pPr>
            <a:r>
              <a:t>    Hubble Space Telescope: Lyman Spitzer and John Bahcall</a:t>
            </a:r>
          </a:p>
          <a:p>
            <a:pPr defTabSz="457200">
              <a:defRPr sz="2400">
                <a:latin typeface="+mj-lt"/>
                <a:ea typeface="+mj-ea"/>
                <a:cs typeface="+mj-cs"/>
                <a:sym typeface="Helvetica"/>
              </a:defRPr>
            </a:pPr>
            <a:r>
              <a:t>    Einstein X-ray Observatory: Riccardo Giacconi</a:t>
            </a:r>
          </a:p>
          <a:p>
            <a:pPr defTabSz="457200">
              <a:defRPr sz="2400">
                <a:latin typeface="+mj-lt"/>
                <a:ea typeface="+mj-ea"/>
                <a:cs typeface="+mj-cs"/>
                <a:sym typeface="Helvetica"/>
              </a:defRPr>
            </a:pPr>
            <a:r>
              <a:t>    IRAS: Frank Low and Gerry Neugebauer</a:t>
            </a:r>
          </a:p>
          <a:p>
            <a:pPr defTabSz="457200">
              <a:defRPr sz="2400">
                <a:latin typeface="+mj-lt"/>
                <a:ea typeface="+mj-ea"/>
                <a:cs typeface="+mj-cs"/>
                <a:sym typeface="Helvetica"/>
              </a:defRPr>
            </a:pPr>
            <a:r>
              <a:t>    SDSS: Jim Gunn </a:t>
            </a:r>
          </a:p>
          <a:p>
            <a:pPr defTabSz="457200">
              <a:defRPr sz="2400">
                <a:latin typeface="+mj-lt"/>
                <a:ea typeface="+mj-ea"/>
                <a:cs typeface="+mj-cs"/>
                <a:sym typeface="Helvetica"/>
              </a:defRPr>
            </a:pPr>
            <a:r>
              <a:t>    LIGO: Barry Barish, Rainer Weiss and Kip Thorne </a:t>
            </a:r>
          </a:p>
          <a:p>
            <a:pPr defTabSz="457200">
              <a:defRPr sz="1400">
                <a:latin typeface="Verdana"/>
                <a:ea typeface="Verdana"/>
                <a:cs typeface="Verdana"/>
                <a:sym typeface="Verdana"/>
              </a:defRPr>
            </a:pPr>
            <a:r>
              <a:t> </a:t>
            </a:r>
            <a:endParaRPr>
              <a:latin typeface="+mj-lt"/>
              <a:ea typeface="+mj-ea"/>
              <a:cs typeface="+mj-cs"/>
              <a:sym typeface="Helvetica"/>
            </a:endParaRPr>
          </a:p>
          <a:p>
            <a:pPr defTabSz="457200">
              <a:defRPr sz="1400" i="1">
                <a:latin typeface="Garamond"/>
                <a:ea typeface="Garamond"/>
                <a:cs typeface="Garamond"/>
                <a:sym typeface="Garamond"/>
              </a:defRPr>
            </a:pPr>
            <a:endParaRPr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4" name="The difference between leadership and management">
            <a:extLst>
              <a:ext uri="{FF2B5EF4-FFF2-40B4-BE49-F238E27FC236}">
                <a16:creationId xmlns:a16="http://schemas.microsoft.com/office/drawing/2014/main" id="{C90E5BFC-9F64-3A85-9FDF-CE74F038696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144976"/>
            <a:ext cx="9013230" cy="500096"/>
          </a:xfrm>
          <a:prstGeom prst="rect">
            <a:avLst/>
          </a:prstGeom>
        </p:spPr>
        <p:txBody>
          <a:bodyPr/>
          <a:lstStyle>
            <a:lvl1pPr defTabSz="370331">
              <a:defRPr sz="2430" b="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dirty="0"/>
              <a:t>The difference between leadership and management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9</a:t>
            </a:fld>
            <a:endParaRPr/>
          </a:p>
        </p:txBody>
      </p:sp>
      <p:sp>
        <p:nvSpPr>
          <p:cNvPr id="206" name="▪ Leadership is setting a new direction or vision for a group that they follow, ie: a leader is the spearhead for that new direction.…"/>
          <p:cNvSpPr txBox="1"/>
          <p:nvPr/>
        </p:nvSpPr>
        <p:spPr>
          <a:xfrm>
            <a:off x="265107" y="962615"/>
            <a:ext cx="8766186" cy="6238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marL="457200" indent="-457200" defTabSz="457200">
              <a:tabLst>
                <a:tab pos="139700" algn="l"/>
                <a:tab pos="457200" algn="l"/>
              </a:tabLst>
              <a:defRPr sz="2400">
                <a:latin typeface="Verdana"/>
                <a:ea typeface="Verdana"/>
                <a:cs typeface="Verdana"/>
                <a:sym typeface="Verdana"/>
              </a:defRPr>
            </a:pPr>
            <a:r>
              <a:t>	▪	Leadership is setting a new direction or vision for a group that they follow, ie: a leader is the spearhead for that new direction.</a:t>
            </a:r>
          </a:p>
          <a:p>
            <a:pPr marL="457200" indent="-457200" defTabSz="457200">
              <a:tabLst>
                <a:tab pos="139700" algn="l"/>
                <a:tab pos="457200" algn="l"/>
              </a:tabLst>
              <a:defRPr sz="2400">
                <a:latin typeface="Verdana"/>
                <a:ea typeface="Verdana"/>
                <a:cs typeface="Verdana"/>
                <a:sym typeface="Verdana"/>
              </a:defRPr>
            </a:pPr>
            <a:r>
              <a:t>	▪	Management controls or directs people/resources in a group according to principles or values that have been established.</a:t>
            </a:r>
          </a:p>
          <a:p>
            <a:pPr marL="457200" indent="-457200" defTabSz="457200">
              <a:tabLst>
                <a:tab pos="139700" algn="l"/>
                <a:tab pos="457200" algn="l"/>
              </a:tabLst>
              <a:defRPr sz="2400">
                <a:latin typeface="Verdana"/>
                <a:ea typeface="Verdana"/>
                <a:cs typeface="Verdana"/>
                <a:sym typeface="Verdana"/>
              </a:defRPr>
            </a:pPr>
            <a:endParaRPr/>
          </a:p>
          <a:p>
            <a:pPr defTabSz="457200">
              <a:defRPr sz="2400">
                <a:latin typeface="+mj-lt"/>
                <a:ea typeface="+mj-ea"/>
                <a:cs typeface="+mj-cs"/>
                <a:sym typeface="Helvetica"/>
              </a:defRPr>
            </a:pPr>
            <a:r>
              <a:t>Many astronomical projects were spearheaded by </a:t>
            </a:r>
            <a:r>
              <a:rPr b="1"/>
              <a:t>enthusiastic</a:t>
            </a:r>
            <a:r>
              <a:t> leaders who invested decades of their life into starting (and finishing!) these projects, e.g., </a:t>
            </a:r>
          </a:p>
          <a:p>
            <a:pPr defTabSz="457200">
              <a:defRPr sz="2400">
                <a:latin typeface="+mj-lt"/>
                <a:ea typeface="+mj-ea"/>
                <a:cs typeface="+mj-cs"/>
                <a:sym typeface="Helvetica"/>
              </a:defRPr>
            </a:pPr>
            <a:r>
              <a:t>    Hubble Space Telescope: Lyman Spitzer and John Bahcall</a:t>
            </a:r>
          </a:p>
          <a:p>
            <a:pPr defTabSz="457200">
              <a:defRPr sz="2400">
                <a:latin typeface="+mj-lt"/>
                <a:ea typeface="+mj-ea"/>
                <a:cs typeface="+mj-cs"/>
                <a:sym typeface="Helvetica"/>
              </a:defRPr>
            </a:pPr>
            <a:r>
              <a:t>    Einstein X-ray Observatory: Riccardo Giacconi</a:t>
            </a:r>
          </a:p>
          <a:p>
            <a:pPr defTabSz="457200">
              <a:defRPr sz="2400">
                <a:latin typeface="+mj-lt"/>
                <a:ea typeface="+mj-ea"/>
                <a:cs typeface="+mj-cs"/>
                <a:sym typeface="Helvetica"/>
              </a:defRPr>
            </a:pPr>
            <a:r>
              <a:t>    IRAS: Frank Low and Gerry Neugebauer</a:t>
            </a:r>
          </a:p>
          <a:p>
            <a:pPr defTabSz="457200">
              <a:defRPr sz="2400">
                <a:latin typeface="+mj-lt"/>
                <a:ea typeface="+mj-ea"/>
                <a:cs typeface="+mj-cs"/>
                <a:sym typeface="Helvetica"/>
              </a:defRPr>
            </a:pPr>
            <a:r>
              <a:t>    SDSS: Jim Gunn </a:t>
            </a:r>
          </a:p>
          <a:p>
            <a:pPr defTabSz="457200">
              <a:defRPr sz="2400">
                <a:latin typeface="+mj-lt"/>
                <a:ea typeface="+mj-ea"/>
                <a:cs typeface="+mj-cs"/>
                <a:sym typeface="Helvetica"/>
              </a:defRPr>
            </a:pPr>
            <a:r>
              <a:t>    LIGO: Barry Barish, Rainer Weiss and Kip Thorne </a:t>
            </a:r>
          </a:p>
          <a:p>
            <a:pPr defTabSz="457200">
              <a:defRPr sz="1400">
                <a:latin typeface="Verdana"/>
                <a:ea typeface="Verdana"/>
                <a:cs typeface="Verdana"/>
                <a:sym typeface="Verdana"/>
              </a:defRPr>
            </a:pPr>
            <a:r>
              <a:t> </a:t>
            </a:r>
            <a:endParaRPr>
              <a:latin typeface="+mj-lt"/>
              <a:ea typeface="+mj-ea"/>
              <a:cs typeface="+mj-cs"/>
              <a:sym typeface="Helvetica"/>
            </a:endParaRPr>
          </a:p>
          <a:p>
            <a:pPr defTabSz="457200">
              <a:defRPr sz="1400" i="1">
                <a:latin typeface="Garamond"/>
                <a:ea typeface="Garamond"/>
                <a:cs typeface="Garamond"/>
                <a:sym typeface="Garamond"/>
              </a:defRPr>
            </a:pPr>
            <a:endParaRPr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207" name="DISCUSSION: are top leaders and managers born or trained? Nature or nurture?"/>
          <p:cNvSpPr txBox="1"/>
          <p:nvPr/>
        </p:nvSpPr>
        <p:spPr>
          <a:xfrm>
            <a:off x="3878318" y="2919729"/>
            <a:ext cx="5494716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>
              <a:defRPr>
                <a:solidFill>
                  <a:schemeClr val="accent2">
                    <a:satOff val="-4966"/>
                    <a:lumOff val="-10549"/>
                  </a:schemeClr>
                </a:solidFill>
              </a:defRPr>
            </a:pPr>
            <a:r>
              <a:rPr b="1" dirty="0"/>
              <a:t>DISCUSSION:</a:t>
            </a:r>
            <a:r>
              <a:rPr dirty="0"/>
              <a:t> are top leaders and managers born or trained? Nature or nurture? </a:t>
            </a:r>
          </a:p>
        </p:txBody>
      </p:sp>
      <p:sp>
        <p:nvSpPr>
          <p:cNvPr id="4" name="The difference between leadership and management">
            <a:extLst>
              <a:ext uri="{FF2B5EF4-FFF2-40B4-BE49-F238E27FC236}">
                <a16:creationId xmlns:a16="http://schemas.microsoft.com/office/drawing/2014/main" id="{CD09CE92-5B74-75AB-7F99-3D666C462C5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144976"/>
            <a:ext cx="9013230" cy="500096"/>
          </a:xfrm>
          <a:prstGeom prst="rect">
            <a:avLst/>
          </a:prstGeom>
        </p:spPr>
        <p:txBody>
          <a:bodyPr/>
          <a:lstStyle>
            <a:lvl1pPr defTabSz="370331">
              <a:defRPr sz="2430" b="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dirty="0"/>
              <a:t>The difference between leadership and management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PDR-nTele2-dmf">
  <a:themeElements>
    <a:clrScheme name="PDR-nTele2-dmf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PDR-nTele2-dmf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PDR-nTele2-dmf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PDR-nTele2-dmf">
  <a:themeElements>
    <a:clrScheme name="PDR-nTele2-dmf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PDR-nTele2-dmf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PDR-nTele2-dmf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645</TotalTime>
  <Words>3081</Words>
  <Application>Microsoft Macintosh PowerPoint</Application>
  <PresentationFormat>On-screen Show (4:3)</PresentationFormat>
  <Paragraphs>374</Paragraphs>
  <Slides>39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8" baseType="lpstr">
      <vt:lpstr>Arial</vt:lpstr>
      <vt:lpstr>Arial Narrow</vt:lpstr>
      <vt:lpstr>Calibri</vt:lpstr>
      <vt:lpstr>Geneva</vt:lpstr>
      <vt:lpstr>Gill Sans</vt:lpstr>
      <vt:lpstr>Helvetica</vt:lpstr>
      <vt:lpstr>Lucida Grande</vt:lpstr>
      <vt:lpstr>Verdana</vt:lpstr>
      <vt:lpstr>PDR-nTele2-dmf</vt:lpstr>
      <vt:lpstr>Rubin Observatory Construction  Project Management  Željko Ivezić   University of Washington  </vt:lpstr>
      <vt:lpstr>PowerPoint Presentation</vt:lpstr>
      <vt:lpstr>Goals for today</vt:lpstr>
      <vt:lpstr>Outline</vt:lpstr>
      <vt:lpstr>PowerPoint Presentation</vt:lpstr>
      <vt:lpstr>What is project management?</vt:lpstr>
      <vt:lpstr>The difference between leadership and management</vt:lpstr>
      <vt:lpstr>The difference between leadership and management</vt:lpstr>
      <vt:lpstr>The difference between leadership and management</vt:lpstr>
      <vt:lpstr>How to become a leader/manager?</vt:lpstr>
      <vt:lpstr>How to build a good team? </vt:lpstr>
      <vt:lpstr>How to build a good team? </vt:lpstr>
      <vt:lpstr>How to build a good team? </vt:lpstr>
      <vt:lpstr>The Apollo Syndrome</vt:lpstr>
      <vt:lpstr>How to initiate, build and execute a project?</vt:lpstr>
      <vt:lpstr>How shall we build it: Project Execution Plan   </vt:lpstr>
      <vt:lpstr>An Example: Data Management Team Organization           The Team is Organized around “Work Breakdown Structure” </vt:lpstr>
      <vt:lpstr>PowerPoint Presentation</vt:lpstr>
      <vt:lpstr>DM is highly geographically distributed</vt:lpstr>
      <vt:lpstr>Documentation and communication are important! </vt:lpstr>
      <vt:lpstr>DM Top-level Document Tree</vt:lpstr>
      <vt:lpstr>DM Verification Plan </vt:lpstr>
      <vt:lpstr>Integrated Master Schedule: Construction to Operations</vt:lpstr>
      <vt:lpstr>Main management methods for ensuring progress </vt:lpstr>
      <vt:lpstr>Scope - Schedule - Budget Tradeoffs </vt:lpstr>
      <vt:lpstr>Scope - Schedule - Budget Tradeoffs </vt:lpstr>
      <vt:lpstr>Scope - Schedule - Budget Tradeoffs </vt:lpstr>
      <vt:lpstr>Risk Management Process </vt:lpstr>
      <vt:lpstr>Risk Register Dashboard reveals Summary Data</vt:lpstr>
      <vt:lpstr>PowerPoint Presentation</vt:lpstr>
      <vt:lpstr>Contingency Actual Use versus Predictions</vt:lpstr>
      <vt:lpstr>Cost Results of Monte Carlo Assessment</vt:lpstr>
      <vt:lpstr>Schedule Results of Monte Carlo Assessment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Project Management  Željko Ivezić   University of Washington  </dc:title>
  <cp:lastModifiedBy>Zeljko Ivezic</cp:lastModifiedBy>
  <cp:revision>26</cp:revision>
  <dcterms:modified xsi:type="dcterms:W3CDTF">2023-06-29T09:03:51Z</dcterms:modified>
</cp:coreProperties>
</file>